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97" r:id="rId15"/>
    <p:sldId id="276" r:id="rId16"/>
    <p:sldId id="277" r:id="rId17"/>
    <p:sldId id="279" r:id="rId18"/>
    <p:sldId id="283" r:id="rId19"/>
    <p:sldId id="284" r:id="rId20"/>
    <p:sldId id="300" r:id="rId21"/>
    <p:sldId id="280" r:id="rId22"/>
    <p:sldId id="281" r:id="rId23"/>
    <p:sldId id="282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5" r:id="rId34"/>
    <p:sldId id="298" r:id="rId35"/>
    <p:sldId id="299" r:id="rId3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C2C34A-CA7A-49C3-9C68-CECC4699DC09}" type="doc">
      <dgm:prSet loTypeId="urn:microsoft.com/office/officeart/2005/8/layout/vProcess5" loCatId="process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hr-HR"/>
        </a:p>
      </dgm:t>
    </dgm:pt>
    <dgm:pt modelId="{DB328A6C-D210-49BF-8FE8-AAF2ACFDCB73}">
      <dgm:prSet custT="1"/>
      <dgm:spPr/>
      <dgm:t>
        <a:bodyPr/>
        <a:lstStyle/>
        <a:p>
          <a:pPr algn="ctr"/>
          <a:r>
            <a:rPr lang="hr-HR" sz="2200" b="1" dirty="0" smtClean="0">
              <a:solidFill>
                <a:schemeClr val="tx1"/>
              </a:solidFill>
              <a:latin typeface="Calibri" panose="020F0502020204030204" pitchFamily="34" charset="0"/>
            </a:rPr>
            <a:t>SPECIJALISTIČKA    MEDICINSKA DOKUMENTACIJA </a:t>
          </a:r>
        </a:p>
      </dgm:t>
    </dgm:pt>
    <dgm:pt modelId="{9F5325D5-8ABB-415F-A19D-6CD39AE81128}" type="parTrans" cxnId="{510E9B41-D816-4AF7-8CE6-896213B972DC}">
      <dgm:prSet/>
      <dgm:spPr/>
      <dgm:t>
        <a:bodyPr/>
        <a:lstStyle/>
        <a:p>
          <a:endParaRPr lang="hr-HR"/>
        </a:p>
      </dgm:t>
    </dgm:pt>
    <dgm:pt modelId="{7E1F09F9-532D-4758-B38F-816648D09186}" type="sibTrans" cxnId="{510E9B41-D816-4AF7-8CE6-896213B972DC}">
      <dgm:prSet/>
      <dgm:spPr/>
      <dgm:t>
        <a:bodyPr/>
        <a:lstStyle/>
        <a:p>
          <a:endParaRPr lang="hr-HR"/>
        </a:p>
      </dgm:t>
    </dgm:pt>
    <dgm:pt modelId="{EF163DE6-A703-4734-B38C-8B647D05C298}">
      <dgm:prSet custT="1"/>
      <dgm:spPr/>
      <dgm:t>
        <a:bodyPr/>
        <a:lstStyle/>
        <a:p>
          <a:pPr algn="ctr"/>
          <a:r>
            <a:rPr lang="hr-HR" sz="2200" b="1" dirty="0" smtClean="0">
              <a:solidFill>
                <a:schemeClr val="tx1"/>
              </a:solidFill>
              <a:latin typeface="Calibri" panose="020F0502020204030204" pitchFamily="34" charset="0"/>
            </a:rPr>
            <a:t>ŠKOLSKA LIJEČNICA</a:t>
          </a:r>
        </a:p>
        <a:p>
          <a:pPr algn="ctr"/>
          <a:r>
            <a:rPr lang="hr-HR" sz="2200" b="1" dirty="0" smtClean="0">
              <a:solidFill>
                <a:schemeClr val="tx1"/>
              </a:solidFill>
              <a:latin typeface="Calibri" panose="020F0502020204030204" pitchFamily="34" charset="0"/>
            </a:rPr>
            <a:t>(stručno mišljenje)</a:t>
          </a:r>
        </a:p>
      </dgm:t>
    </dgm:pt>
    <dgm:pt modelId="{72EDC011-F827-402E-B3CB-1669F7339927}" type="parTrans" cxnId="{14896D94-D20F-4A64-8C68-2666060DF1E9}">
      <dgm:prSet/>
      <dgm:spPr/>
      <dgm:t>
        <a:bodyPr/>
        <a:lstStyle/>
        <a:p>
          <a:endParaRPr lang="hr-HR"/>
        </a:p>
      </dgm:t>
    </dgm:pt>
    <dgm:pt modelId="{8E50294B-9E5D-44AE-87D0-FD4485160FA6}" type="sibTrans" cxnId="{14896D94-D20F-4A64-8C68-2666060DF1E9}">
      <dgm:prSet/>
      <dgm:spPr/>
      <dgm:t>
        <a:bodyPr/>
        <a:lstStyle/>
        <a:p>
          <a:endParaRPr lang="hr-HR"/>
        </a:p>
      </dgm:t>
    </dgm:pt>
    <dgm:pt modelId="{94A54B85-175F-405B-AF25-D0453D50706D}">
      <dgm:prSet custT="1"/>
      <dgm:spPr/>
      <dgm:t>
        <a:bodyPr/>
        <a:lstStyle/>
        <a:p>
          <a:pPr algn="ctr"/>
          <a:r>
            <a:rPr lang="hr-HR" sz="2000" b="1" dirty="0" smtClean="0">
              <a:solidFill>
                <a:schemeClr val="tx1"/>
              </a:solidFill>
              <a:latin typeface="Calibri" panose="020F0502020204030204" pitchFamily="34" charset="0"/>
            </a:rPr>
            <a:t> HRVATSKI ZAVOD ZA ZAPOŠLJAVANJE - Služba za profesionalno usmjeravanje</a:t>
          </a:r>
        </a:p>
        <a:p>
          <a:pPr algn="ctr"/>
          <a:r>
            <a:rPr lang="hr-HR" sz="2000" b="1" dirty="0" smtClean="0">
              <a:solidFill>
                <a:schemeClr val="tx1"/>
              </a:solidFill>
              <a:latin typeface="Calibri" panose="020F0502020204030204" pitchFamily="34" charset="0"/>
            </a:rPr>
            <a:t>(stručno mišljenje) </a:t>
          </a:r>
        </a:p>
      </dgm:t>
    </dgm:pt>
    <dgm:pt modelId="{DCDAA534-211B-48E4-AA35-B9D8DA3BF7E3}" type="parTrans" cxnId="{2F7CC7AE-0748-418A-A8AB-93FC6BDE0850}">
      <dgm:prSet/>
      <dgm:spPr/>
      <dgm:t>
        <a:bodyPr/>
        <a:lstStyle/>
        <a:p>
          <a:endParaRPr lang="hr-HR"/>
        </a:p>
      </dgm:t>
    </dgm:pt>
    <dgm:pt modelId="{D848F036-29A1-4D86-A7EC-3A4E2BF16360}" type="sibTrans" cxnId="{2F7CC7AE-0748-418A-A8AB-93FC6BDE0850}">
      <dgm:prSet/>
      <dgm:spPr/>
      <dgm:t>
        <a:bodyPr/>
        <a:lstStyle/>
        <a:p>
          <a:endParaRPr lang="hr-HR"/>
        </a:p>
      </dgm:t>
    </dgm:pt>
    <dgm:pt modelId="{4147832F-4E75-4F02-9ED1-56B340771843}">
      <dgm:prSet custT="1"/>
      <dgm:spPr/>
      <dgm:t>
        <a:bodyPr/>
        <a:lstStyle/>
        <a:p>
          <a:pPr algn="ctr"/>
          <a:r>
            <a:rPr lang="hr-HR" sz="2200" b="1" dirty="0" smtClean="0">
              <a:solidFill>
                <a:schemeClr val="tx1"/>
              </a:solidFill>
              <a:latin typeface="Calibri" panose="020F0502020204030204" pitchFamily="34" charset="0"/>
            </a:rPr>
            <a:t>RAZREDNIK/CA </a:t>
          </a:r>
        </a:p>
        <a:p>
          <a:pPr algn="ctr"/>
          <a:r>
            <a:rPr lang="hr-HR" sz="2200" b="1" dirty="0" smtClean="0">
              <a:solidFill>
                <a:schemeClr val="tx1"/>
              </a:solidFill>
              <a:latin typeface="Calibri" panose="020F0502020204030204" pitchFamily="34" charset="0"/>
            </a:rPr>
            <a:t>(unosi u e-maticu) </a:t>
          </a:r>
        </a:p>
      </dgm:t>
    </dgm:pt>
    <dgm:pt modelId="{123332CB-FAC7-4E27-B057-1946379A13DB}" type="parTrans" cxnId="{6C4CB329-D117-469F-A29E-E3F29A180C92}">
      <dgm:prSet/>
      <dgm:spPr/>
      <dgm:t>
        <a:bodyPr/>
        <a:lstStyle/>
        <a:p>
          <a:endParaRPr lang="hr-HR"/>
        </a:p>
      </dgm:t>
    </dgm:pt>
    <dgm:pt modelId="{FA7E9978-FE31-4EA6-AA55-0EFB326A6F81}" type="sibTrans" cxnId="{6C4CB329-D117-469F-A29E-E3F29A180C92}">
      <dgm:prSet/>
      <dgm:spPr/>
      <dgm:t>
        <a:bodyPr/>
        <a:lstStyle/>
        <a:p>
          <a:endParaRPr lang="hr-HR"/>
        </a:p>
      </dgm:t>
    </dgm:pt>
    <dgm:pt modelId="{ED1594DC-84C7-4761-A15E-B336DD52FB0E}" type="pres">
      <dgm:prSet presAssocID="{0EC2C34A-CA7A-49C3-9C68-CECC4699DC0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76172C5-F372-44C3-BBAD-5A89460D45BA}" type="pres">
      <dgm:prSet presAssocID="{0EC2C34A-CA7A-49C3-9C68-CECC4699DC09}" presName="dummyMaxCanvas" presStyleCnt="0">
        <dgm:presLayoutVars/>
      </dgm:prSet>
      <dgm:spPr/>
    </dgm:pt>
    <dgm:pt modelId="{38E4FE55-359C-4350-93EC-B84483DEC595}" type="pres">
      <dgm:prSet presAssocID="{0EC2C34A-CA7A-49C3-9C68-CECC4699DC0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7512744-59BD-4879-858A-FB17AC41D851}" type="pres">
      <dgm:prSet presAssocID="{0EC2C34A-CA7A-49C3-9C68-CECC4699DC0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6FDBF44-8072-40AB-9875-10CE229265BF}" type="pres">
      <dgm:prSet presAssocID="{0EC2C34A-CA7A-49C3-9C68-CECC4699DC0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CBDD922-2319-4950-84B6-57FE2626F241}" type="pres">
      <dgm:prSet presAssocID="{0EC2C34A-CA7A-49C3-9C68-CECC4699DC09}" presName="FourNodes_4" presStyleLbl="node1" presStyleIdx="3" presStyleCnt="4" custLinFactNeighborY="33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C8F912-583F-4409-B40E-0086E4631814}" type="pres">
      <dgm:prSet presAssocID="{0EC2C34A-CA7A-49C3-9C68-CECC4699DC0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9BC65C-81CC-4F96-88AA-E214A6AA04BF}" type="pres">
      <dgm:prSet presAssocID="{0EC2C34A-CA7A-49C3-9C68-CECC4699DC0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B45CC6-D49B-4B4D-80DD-04ADD337ECD1}" type="pres">
      <dgm:prSet presAssocID="{0EC2C34A-CA7A-49C3-9C68-CECC4699DC0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5515E59-5EEE-45D3-B4CA-7042927966F0}" type="pres">
      <dgm:prSet presAssocID="{0EC2C34A-CA7A-49C3-9C68-CECC4699DC0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9208D31-4D52-46A4-A2DD-53A2BDA9583E}" type="pres">
      <dgm:prSet presAssocID="{0EC2C34A-CA7A-49C3-9C68-CECC4699DC0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4E9C43-4187-481D-82E3-55B0F2B339C8}" type="pres">
      <dgm:prSet presAssocID="{0EC2C34A-CA7A-49C3-9C68-CECC4699DC0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577ED60-2582-4D25-9E25-E756D3AB0257}" type="pres">
      <dgm:prSet presAssocID="{0EC2C34A-CA7A-49C3-9C68-CECC4699DC0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1980F4A-785C-4863-8BC4-0FA145156175}" type="presOf" srcId="{4147832F-4E75-4F02-9ED1-56B340771843}" destId="{CCBDD922-2319-4950-84B6-57FE2626F241}" srcOrd="0" destOrd="0" presId="urn:microsoft.com/office/officeart/2005/8/layout/vProcess5"/>
    <dgm:cxn modelId="{8B55B81D-9BB3-4B66-B8E9-0D66392C0E35}" type="presOf" srcId="{94A54B85-175F-405B-AF25-D0453D50706D}" destId="{544E9C43-4187-481D-82E3-55B0F2B339C8}" srcOrd="1" destOrd="0" presId="urn:microsoft.com/office/officeart/2005/8/layout/vProcess5"/>
    <dgm:cxn modelId="{35966DB4-8BDB-40FD-A706-98EA7D97D847}" type="presOf" srcId="{94A54B85-175F-405B-AF25-D0453D50706D}" destId="{F6FDBF44-8072-40AB-9875-10CE229265BF}" srcOrd="0" destOrd="0" presId="urn:microsoft.com/office/officeart/2005/8/layout/vProcess5"/>
    <dgm:cxn modelId="{354E271C-4F8C-4DE8-98FF-4CED748F6494}" type="presOf" srcId="{D848F036-29A1-4D86-A7EC-3A4E2BF16360}" destId="{57B45CC6-D49B-4B4D-80DD-04ADD337ECD1}" srcOrd="0" destOrd="0" presId="urn:microsoft.com/office/officeart/2005/8/layout/vProcess5"/>
    <dgm:cxn modelId="{03298FF5-D3BC-4952-AA6E-B8B0BB4C98FB}" type="presOf" srcId="{8E50294B-9E5D-44AE-87D0-FD4485160FA6}" destId="{DD9BC65C-81CC-4F96-88AA-E214A6AA04BF}" srcOrd="0" destOrd="0" presId="urn:microsoft.com/office/officeart/2005/8/layout/vProcess5"/>
    <dgm:cxn modelId="{871D0885-38B7-4084-A2EE-5F9498964C16}" type="presOf" srcId="{4147832F-4E75-4F02-9ED1-56B340771843}" destId="{F577ED60-2582-4D25-9E25-E756D3AB0257}" srcOrd="1" destOrd="0" presId="urn:microsoft.com/office/officeart/2005/8/layout/vProcess5"/>
    <dgm:cxn modelId="{14896D94-D20F-4A64-8C68-2666060DF1E9}" srcId="{0EC2C34A-CA7A-49C3-9C68-CECC4699DC09}" destId="{EF163DE6-A703-4734-B38C-8B647D05C298}" srcOrd="1" destOrd="0" parTransId="{72EDC011-F827-402E-B3CB-1669F7339927}" sibTransId="{8E50294B-9E5D-44AE-87D0-FD4485160FA6}"/>
    <dgm:cxn modelId="{510E9B41-D816-4AF7-8CE6-896213B972DC}" srcId="{0EC2C34A-CA7A-49C3-9C68-CECC4699DC09}" destId="{DB328A6C-D210-49BF-8FE8-AAF2ACFDCB73}" srcOrd="0" destOrd="0" parTransId="{9F5325D5-8ABB-415F-A19D-6CD39AE81128}" sibTransId="{7E1F09F9-532D-4758-B38F-816648D09186}"/>
    <dgm:cxn modelId="{160E4DD4-CEEC-4A87-A946-1A0BAFDB8256}" type="presOf" srcId="{DB328A6C-D210-49BF-8FE8-AAF2ACFDCB73}" destId="{05515E59-5EEE-45D3-B4CA-7042927966F0}" srcOrd="1" destOrd="0" presId="urn:microsoft.com/office/officeart/2005/8/layout/vProcess5"/>
    <dgm:cxn modelId="{2F7CC7AE-0748-418A-A8AB-93FC6BDE0850}" srcId="{0EC2C34A-CA7A-49C3-9C68-CECC4699DC09}" destId="{94A54B85-175F-405B-AF25-D0453D50706D}" srcOrd="2" destOrd="0" parTransId="{DCDAA534-211B-48E4-AA35-B9D8DA3BF7E3}" sibTransId="{D848F036-29A1-4D86-A7EC-3A4E2BF16360}"/>
    <dgm:cxn modelId="{3C9A4FDC-86F5-45C1-A3EB-D1B27EE66A0C}" type="presOf" srcId="{0EC2C34A-CA7A-49C3-9C68-CECC4699DC09}" destId="{ED1594DC-84C7-4761-A15E-B336DD52FB0E}" srcOrd="0" destOrd="0" presId="urn:microsoft.com/office/officeart/2005/8/layout/vProcess5"/>
    <dgm:cxn modelId="{2A86386E-69D7-4399-9BC3-5FA26E489250}" type="presOf" srcId="{7E1F09F9-532D-4758-B38F-816648D09186}" destId="{54C8F912-583F-4409-B40E-0086E4631814}" srcOrd="0" destOrd="0" presId="urn:microsoft.com/office/officeart/2005/8/layout/vProcess5"/>
    <dgm:cxn modelId="{6C4CB329-D117-469F-A29E-E3F29A180C92}" srcId="{0EC2C34A-CA7A-49C3-9C68-CECC4699DC09}" destId="{4147832F-4E75-4F02-9ED1-56B340771843}" srcOrd="3" destOrd="0" parTransId="{123332CB-FAC7-4E27-B057-1946379A13DB}" sibTransId="{FA7E9978-FE31-4EA6-AA55-0EFB326A6F81}"/>
    <dgm:cxn modelId="{2F4CC516-1E2D-4377-9B6E-BB2205F57EF3}" type="presOf" srcId="{EF163DE6-A703-4734-B38C-8B647D05C298}" destId="{97512744-59BD-4879-858A-FB17AC41D851}" srcOrd="0" destOrd="0" presId="urn:microsoft.com/office/officeart/2005/8/layout/vProcess5"/>
    <dgm:cxn modelId="{AE6A9A14-C1B3-4DD0-B700-557F6EB51BD6}" type="presOf" srcId="{DB328A6C-D210-49BF-8FE8-AAF2ACFDCB73}" destId="{38E4FE55-359C-4350-93EC-B84483DEC595}" srcOrd="0" destOrd="0" presId="urn:microsoft.com/office/officeart/2005/8/layout/vProcess5"/>
    <dgm:cxn modelId="{A8D6CAF0-BB90-45A2-8340-16153D67915E}" type="presOf" srcId="{EF163DE6-A703-4734-B38C-8B647D05C298}" destId="{49208D31-4D52-46A4-A2DD-53A2BDA9583E}" srcOrd="1" destOrd="0" presId="urn:microsoft.com/office/officeart/2005/8/layout/vProcess5"/>
    <dgm:cxn modelId="{4EE5750A-B435-4A8F-83DC-A791F480D88D}" type="presParOf" srcId="{ED1594DC-84C7-4761-A15E-B336DD52FB0E}" destId="{D76172C5-F372-44C3-BBAD-5A89460D45BA}" srcOrd="0" destOrd="0" presId="urn:microsoft.com/office/officeart/2005/8/layout/vProcess5"/>
    <dgm:cxn modelId="{36D92A00-AC34-49E1-9424-B04661FC0F89}" type="presParOf" srcId="{ED1594DC-84C7-4761-A15E-B336DD52FB0E}" destId="{38E4FE55-359C-4350-93EC-B84483DEC595}" srcOrd="1" destOrd="0" presId="urn:microsoft.com/office/officeart/2005/8/layout/vProcess5"/>
    <dgm:cxn modelId="{A18C85AD-4D7F-4566-A470-637FBE4F6A45}" type="presParOf" srcId="{ED1594DC-84C7-4761-A15E-B336DD52FB0E}" destId="{97512744-59BD-4879-858A-FB17AC41D851}" srcOrd="2" destOrd="0" presId="urn:microsoft.com/office/officeart/2005/8/layout/vProcess5"/>
    <dgm:cxn modelId="{3C322A38-169C-4620-8555-B4E448B2392C}" type="presParOf" srcId="{ED1594DC-84C7-4761-A15E-B336DD52FB0E}" destId="{F6FDBF44-8072-40AB-9875-10CE229265BF}" srcOrd="3" destOrd="0" presId="urn:microsoft.com/office/officeart/2005/8/layout/vProcess5"/>
    <dgm:cxn modelId="{793597B2-F54A-4B33-B5A9-28CF27034E52}" type="presParOf" srcId="{ED1594DC-84C7-4761-A15E-B336DD52FB0E}" destId="{CCBDD922-2319-4950-84B6-57FE2626F241}" srcOrd="4" destOrd="0" presId="urn:microsoft.com/office/officeart/2005/8/layout/vProcess5"/>
    <dgm:cxn modelId="{F9BF4C4F-7C63-4620-8D1E-BE53750D6214}" type="presParOf" srcId="{ED1594DC-84C7-4761-A15E-B336DD52FB0E}" destId="{54C8F912-583F-4409-B40E-0086E4631814}" srcOrd="5" destOrd="0" presId="urn:microsoft.com/office/officeart/2005/8/layout/vProcess5"/>
    <dgm:cxn modelId="{B3E61708-81AB-403D-B2EE-878ED46688BF}" type="presParOf" srcId="{ED1594DC-84C7-4761-A15E-B336DD52FB0E}" destId="{DD9BC65C-81CC-4F96-88AA-E214A6AA04BF}" srcOrd="6" destOrd="0" presId="urn:microsoft.com/office/officeart/2005/8/layout/vProcess5"/>
    <dgm:cxn modelId="{447D2AEF-6A31-4C3A-97A3-2961085ED9A2}" type="presParOf" srcId="{ED1594DC-84C7-4761-A15E-B336DD52FB0E}" destId="{57B45CC6-D49B-4B4D-80DD-04ADD337ECD1}" srcOrd="7" destOrd="0" presId="urn:microsoft.com/office/officeart/2005/8/layout/vProcess5"/>
    <dgm:cxn modelId="{16FBE581-5916-43C4-947E-F5D3B78B98B6}" type="presParOf" srcId="{ED1594DC-84C7-4761-A15E-B336DD52FB0E}" destId="{05515E59-5EEE-45D3-B4CA-7042927966F0}" srcOrd="8" destOrd="0" presId="urn:microsoft.com/office/officeart/2005/8/layout/vProcess5"/>
    <dgm:cxn modelId="{19B2118C-FB47-4E63-B648-4BF67373592E}" type="presParOf" srcId="{ED1594DC-84C7-4761-A15E-B336DD52FB0E}" destId="{49208D31-4D52-46A4-A2DD-53A2BDA9583E}" srcOrd="9" destOrd="0" presId="urn:microsoft.com/office/officeart/2005/8/layout/vProcess5"/>
    <dgm:cxn modelId="{0E788DFE-E310-44A2-A77E-6C1F84D0FAFD}" type="presParOf" srcId="{ED1594DC-84C7-4761-A15E-B336DD52FB0E}" destId="{544E9C43-4187-481D-82E3-55B0F2B339C8}" srcOrd="10" destOrd="0" presId="urn:microsoft.com/office/officeart/2005/8/layout/vProcess5"/>
    <dgm:cxn modelId="{494B6855-C599-4F9F-9711-0EF33259548B}" type="presParOf" srcId="{ED1594DC-84C7-4761-A15E-B336DD52FB0E}" destId="{F577ED60-2582-4D25-9E25-E756D3AB025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4FE55-359C-4350-93EC-B84483DEC595}">
      <dsp:nvSpPr>
        <dsp:cNvPr id="0" name=""/>
        <dsp:cNvSpPr/>
      </dsp:nvSpPr>
      <dsp:spPr>
        <a:xfrm>
          <a:off x="0" y="0"/>
          <a:ext cx="5587820" cy="1014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SPECIJALISTIČKA    MEDICINSKA DOKUMENTACIJA </a:t>
          </a:r>
        </a:p>
      </dsp:txBody>
      <dsp:txXfrm>
        <a:off x="29725" y="29725"/>
        <a:ext cx="4406923" cy="955434"/>
      </dsp:txXfrm>
    </dsp:sp>
    <dsp:sp modelId="{97512744-59BD-4879-858A-FB17AC41D851}">
      <dsp:nvSpPr>
        <dsp:cNvPr id="0" name=""/>
        <dsp:cNvSpPr/>
      </dsp:nvSpPr>
      <dsp:spPr>
        <a:xfrm>
          <a:off x="467979" y="1199408"/>
          <a:ext cx="5587820" cy="1014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ŠKOLSKA LIJEČNICA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(stručno mišljenje)</a:t>
          </a:r>
        </a:p>
      </dsp:txBody>
      <dsp:txXfrm>
        <a:off x="497704" y="1229133"/>
        <a:ext cx="4400716" cy="955434"/>
      </dsp:txXfrm>
    </dsp:sp>
    <dsp:sp modelId="{F6FDBF44-8072-40AB-9875-10CE229265BF}">
      <dsp:nvSpPr>
        <dsp:cNvPr id="0" name=""/>
        <dsp:cNvSpPr/>
      </dsp:nvSpPr>
      <dsp:spPr>
        <a:xfrm>
          <a:off x="928975" y="2398817"/>
          <a:ext cx="5587820" cy="1014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 HRVATSKI ZAVOD ZA ZAPOŠLJAVANJE - Služba za profesionalno usmjeravanje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(stručno mišljenje) </a:t>
          </a:r>
        </a:p>
      </dsp:txBody>
      <dsp:txXfrm>
        <a:off x="958700" y="2428542"/>
        <a:ext cx="4407700" cy="955434"/>
      </dsp:txXfrm>
    </dsp:sp>
    <dsp:sp modelId="{CCBDD922-2319-4950-84B6-57FE2626F241}">
      <dsp:nvSpPr>
        <dsp:cNvPr id="0" name=""/>
        <dsp:cNvSpPr/>
      </dsp:nvSpPr>
      <dsp:spPr>
        <a:xfrm>
          <a:off x="1396955" y="3598225"/>
          <a:ext cx="5587820" cy="1014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RAZREDNIK/CA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(unosi u e-maticu) </a:t>
          </a:r>
        </a:p>
      </dsp:txBody>
      <dsp:txXfrm>
        <a:off x="1426680" y="3627950"/>
        <a:ext cx="4400716" cy="955434"/>
      </dsp:txXfrm>
    </dsp:sp>
    <dsp:sp modelId="{54C8F912-583F-4409-B40E-0086E4631814}">
      <dsp:nvSpPr>
        <dsp:cNvPr id="0" name=""/>
        <dsp:cNvSpPr/>
      </dsp:nvSpPr>
      <dsp:spPr>
        <a:xfrm>
          <a:off x="4928146" y="777309"/>
          <a:ext cx="659674" cy="65967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100" kern="1200"/>
        </a:p>
      </dsp:txBody>
      <dsp:txXfrm>
        <a:off x="5076573" y="777309"/>
        <a:ext cx="362820" cy="496405"/>
      </dsp:txXfrm>
    </dsp:sp>
    <dsp:sp modelId="{DD9BC65C-81CC-4F96-88AA-E214A6AA04BF}">
      <dsp:nvSpPr>
        <dsp:cNvPr id="0" name=""/>
        <dsp:cNvSpPr/>
      </dsp:nvSpPr>
      <dsp:spPr>
        <a:xfrm>
          <a:off x="5396126" y="1976717"/>
          <a:ext cx="659674" cy="65967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100" kern="1200"/>
        </a:p>
      </dsp:txBody>
      <dsp:txXfrm>
        <a:off x="5544553" y="1976717"/>
        <a:ext cx="362820" cy="496405"/>
      </dsp:txXfrm>
    </dsp:sp>
    <dsp:sp modelId="{57B45CC6-D49B-4B4D-80DD-04ADD337ECD1}">
      <dsp:nvSpPr>
        <dsp:cNvPr id="0" name=""/>
        <dsp:cNvSpPr/>
      </dsp:nvSpPr>
      <dsp:spPr>
        <a:xfrm>
          <a:off x="5857121" y="3176126"/>
          <a:ext cx="659674" cy="65967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100" kern="1200"/>
        </a:p>
      </dsp:txBody>
      <dsp:txXfrm>
        <a:off x="6005548" y="3176126"/>
        <a:ext cx="362820" cy="496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F7468-845C-43D8-81E5-25F960ECDDDE}" type="datetimeFigureOut">
              <a:rPr lang="hr-HR" smtClean="0"/>
              <a:t>25.5.2017.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0C962-41B6-47CE-B53D-A897CA577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C4858-A2A5-4740-9FB5-02B87A64202A}" type="slidenum">
              <a:rPr lang="hr-HR" smtClean="0"/>
              <a:pPr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622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E1E09-9C6A-4FBB-882B-DC9C96C3A6C5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86745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81ECA-6DE4-4F37-BC70-3865F656834B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54439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7CE57-DD40-4479-9D12-3590D0B73F8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46464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70225-3BE7-4341-A8EF-7FC62DA47192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6326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4ECC8-0E5E-4FA4-837D-051C8E96F15B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8519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7522E-4784-4664-AE57-D282919ECE8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6360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FEE45-AACB-44FE-A987-AC85B965779C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06970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1A6C1-33EB-4677-82BC-05A10DB6DBE7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09833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DAC98-39BA-468D-AFC7-EEF3B8720AF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88360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5DC76-AD3B-4D99-A407-EE08F55088E5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83822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6A16F-8F48-4FD8-ADD2-FFA82A79C6CC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36990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C72F63-EEC1-42E5-AD74-867B717BFA13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skole.hr" TargetMode="External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cenici.com/upisi-u-srednju-skolu-sve-o-upisima/" TargetMode="External"/><Relationship Id="rId5" Type="http://schemas.openxmlformats.org/officeDocument/2006/relationships/hyperlink" Target="http://upisi.weebly.com/" TargetMode="External"/><Relationship Id="rId4" Type="http://schemas.openxmlformats.org/officeDocument/2006/relationships/hyperlink" Target="http://e-usmjeravanje.hzz.hr/alati-za-upravljanje-karijerom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275856" y="1340769"/>
            <a:ext cx="5328592" cy="1296144"/>
          </a:xfrm>
        </p:spPr>
        <p:txBody>
          <a:bodyPr anchor="ctr"/>
          <a:lstStyle/>
          <a:p>
            <a:r>
              <a:rPr lang="hr-HR" altLang="sr-Latn-RS" sz="4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UPISI U SREDNJU ŠKOLU</a:t>
            </a:r>
            <a:endParaRPr lang="es-ES" altLang="sr-Latn-RS" sz="4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292494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erlin Sans FB" panose="020E0602020502020306" pitchFamily="34" charset="0"/>
              </a:rPr>
              <a:t>OŠ „VLADIMIR NAZOR” TRENKOVO</a:t>
            </a:r>
          </a:p>
          <a:p>
            <a:endParaRPr lang="hr-HR" dirty="0" smtClean="0">
              <a:latin typeface="Berlin Sans FB" panose="020E0602020502020306" pitchFamily="34" charset="0"/>
            </a:endParaRPr>
          </a:p>
          <a:p>
            <a:r>
              <a:rPr lang="hr-HR" dirty="0" smtClean="0">
                <a:latin typeface="Berlin Sans FB" panose="020E0602020502020306" pitchFamily="34" charset="0"/>
              </a:rPr>
              <a:t>Pedagoginja Katarina Katić</a:t>
            </a:r>
            <a:endParaRPr lang="hr-HR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239000" cy="751506"/>
          </a:xfrm>
        </p:spPr>
        <p:txBody>
          <a:bodyPr>
            <a:normAutofit fontScale="90000"/>
          </a:bodyPr>
          <a:lstStyle/>
          <a:p>
            <a:r>
              <a:rPr lang="hr-HR" sz="31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DODATNI ELEMENTI VREDNOVANJA</a:t>
            </a:r>
            <a:r>
              <a:rPr lang="hr-HR" sz="24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/>
            </a:r>
            <a:br>
              <a:rPr lang="hr-HR" sz="24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</a:br>
            <a:r>
              <a:rPr lang="hr-H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	</a:t>
            </a:r>
            <a:r>
              <a:rPr lang="vi-VN" sz="2400" dirty="0" smtClean="0">
                <a:solidFill>
                  <a:srgbClr val="FF0000"/>
                </a:solidFill>
              </a:rPr>
              <a:t>Državna</a:t>
            </a:r>
            <a:r>
              <a:rPr lang="vi-VN" sz="2400" dirty="0" smtClean="0">
                <a:solidFill>
                  <a:schemeClr val="tx1"/>
                </a:solidFill>
              </a:rPr>
              <a:t>/međunarodna natjecanja </a:t>
            </a:r>
            <a:r>
              <a:rPr lang="hr-HR" sz="2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U </a:t>
            </a:r>
            <a:r>
              <a:rPr lang="hr-HR" sz="24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ZNANJU</a:t>
            </a:r>
            <a:r>
              <a:rPr lang="vi-VN" sz="2400" dirty="0" smtClean="0"/>
              <a:t>	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1588218"/>
            <a:ext cx="7438684" cy="57435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2400" b="1" dirty="0" smtClean="0">
                <a:latin typeface="Calibri" panose="020F0502020204030204" pitchFamily="34" charset="0"/>
              </a:rPr>
              <a:t>Prvo, drugo ili treće osvojeno mjesto kao pojedinac u 5., 6., 7. ili 8. razredu osnovnog obrazovanja – </a:t>
            </a: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IZRAVAN UPIS	</a:t>
            </a:r>
          </a:p>
          <a:p>
            <a:r>
              <a:rPr lang="hr-HR" sz="2400" b="1" dirty="0" smtClean="0">
                <a:latin typeface="Calibri" panose="020F0502020204030204" pitchFamily="34" charset="0"/>
              </a:rPr>
              <a:t>Prvo osvojeno mjesto kao član skupine u 5., 6., 7. ili 8. razredu osnovnog obrazovanja - </a:t>
            </a: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 boda</a:t>
            </a:r>
          </a:p>
          <a:p>
            <a:r>
              <a:rPr lang="hr-HR" sz="2400" b="1" dirty="0" smtClean="0">
                <a:latin typeface="Calibri" panose="020F0502020204030204" pitchFamily="34" charset="0"/>
              </a:rPr>
              <a:t>Drugo osvojeno mjesto kao član skupine u 5., 6., 7. ili 8. razredu osnovnog obrazovanja - </a:t>
            </a: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 boda</a:t>
            </a:r>
            <a:endParaRPr lang="hr-HR" sz="2400" b="1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hr-HR" sz="2400" b="1" dirty="0" smtClean="0">
                <a:latin typeface="Calibri" panose="020F0502020204030204" pitchFamily="34" charset="0"/>
              </a:rPr>
              <a:t>Treće osvojeno mjesto kao član skupine u 5., 6., 7. ili 8. razredu osnovnog obrazovanja -</a:t>
            </a: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 boda</a:t>
            </a:r>
          </a:p>
          <a:p>
            <a:r>
              <a:rPr lang="hr-HR" sz="2400" b="1" dirty="0" smtClean="0">
                <a:latin typeface="Calibri" panose="020F0502020204030204" pitchFamily="34" charset="0"/>
              </a:rPr>
              <a:t>Sudjelovanje kao pojedinac ili član skupine u 5., 6., 7. ili 8. razredu </a:t>
            </a:r>
            <a:r>
              <a:rPr lang="hr-HR" sz="2400" dirty="0" smtClean="0">
                <a:latin typeface="Calibri" panose="020F0502020204030204" pitchFamily="34" charset="0"/>
              </a:rPr>
              <a:t>– </a:t>
            </a: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 bod </a:t>
            </a:r>
            <a:r>
              <a:rPr lang="hr-HR" sz="2400" b="1" dirty="0" smtClean="0">
                <a:latin typeface="Calibri" panose="020F0502020204030204" pitchFamily="34" charset="0"/>
              </a:rPr>
              <a:t>	</a:t>
            </a:r>
          </a:p>
          <a:p>
            <a:pPr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406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506087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</a:rPr>
              <a:t>Državna/međunarodna natjecanja</a:t>
            </a:r>
            <a:r>
              <a:rPr lang="hr-HR" sz="28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-</a:t>
            </a:r>
            <a:r>
              <a:rPr lang="hr-HR" sz="2800" b="1" u="sng" dirty="0">
                <a:solidFill>
                  <a:srgbClr val="FF0000"/>
                </a:solidFill>
                <a:latin typeface="Berlin Sans FB" panose="020E0602020502020306" pitchFamily="34" charset="0"/>
              </a:rPr>
              <a:t>s</a:t>
            </a:r>
            <a:r>
              <a:rPr lang="hr-HR" sz="2800" b="1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port</a:t>
            </a:r>
            <a:endParaRPr lang="hr-HR" sz="2800" b="1" u="sng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412776"/>
            <a:ext cx="8291264" cy="5027000"/>
          </a:xfrm>
        </p:spPr>
        <p:txBody>
          <a:bodyPr/>
          <a:lstStyle/>
          <a:p>
            <a:r>
              <a:rPr lang="hr-HR" sz="2800" dirty="0" smtClean="0">
                <a:latin typeface="Calibri" panose="020F0502020204030204" pitchFamily="34" charset="0"/>
              </a:rPr>
              <a:t>Kandidatima se vrednuju rezultati koje su postigli u posljednja četiri razreda osnovnog obrazovanja na natjecanjima školskih sportskih društava</a:t>
            </a:r>
          </a:p>
          <a:p>
            <a:r>
              <a:rPr lang="hr-HR" sz="2800" dirty="0" smtClean="0">
                <a:latin typeface="Calibri" panose="020F0502020204030204" pitchFamily="34" charset="0"/>
              </a:rPr>
              <a:t>Pravo na dodatne bodove kandidati ostvaruju na </a:t>
            </a:r>
            <a:r>
              <a:rPr lang="hr-H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temelju službene evidencije </a:t>
            </a:r>
            <a:r>
              <a:rPr lang="hr-HR" sz="2800" dirty="0" smtClean="0">
                <a:latin typeface="Calibri" panose="020F0502020204030204" pitchFamily="34" charset="0"/>
              </a:rPr>
              <a:t>o rezultatima održanih natjecanja školskih sportskih društava koju vodi Hrvatski školski športski savez (HŠŠS).</a:t>
            </a:r>
            <a:endParaRPr lang="hr-HR" sz="2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680068"/>
          </a:xfrm>
        </p:spPr>
        <p:txBody>
          <a:bodyPr>
            <a:noAutofit/>
          </a:bodyPr>
          <a:lstStyle/>
          <a:p>
            <a:pPr algn="ctr"/>
            <a:r>
              <a:rPr lang="vi-VN" sz="2800" dirty="0" smtClean="0">
                <a:solidFill>
                  <a:schemeClr val="tx1"/>
                </a:solidFill>
              </a:rPr>
              <a:t>Državna/međunarodna natjecanja</a:t>
            </a:r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- </a:t>
            </a:r>
            <a:r>
              <a:rPr lang="hr-HR" sz="2800" u="sng" dirty="0">
                <a:solidFill>
                  <a:srgbClr val="FF0000"/>
                </a:solidFill>
                <a:latin typeface="Berlin Sans FB" panose="020E0602020502020306" pitchFamily="34" charset="0"/>
              </a:rPr>
              <a:t>s</a:t>
            </a:r>
            <a:r>
              <a:rPr lang="hr-HR" sz="28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port</a:t>
            </a:r>
            <a:endParaRPr lang="hr-HR" sz="2800" u="sng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484784"/>
            <a:ext cx="8186762" cy="5169876"/>
          </a:xfrm>
        </p:spPr>
        <p:txBody>
          <a:bodyPr/>
          <a:lstStyle/>
          <a:p>
            <a:r>
              <a:rPr lang="hr-HR" sz="2800" dirty="0" smtClean="0">
                <a:latin typeface="Calibri" panose="020F0502020204030204" pitchFamily="34" charset="0"/>
              </a:rPr>
              <a:t>Učenici koji su na državnom natjecanju kao članovi ekipe osvojili </a:t>
            </a:r>
            <a:r>
              <a:rPr lang="hr-HR" sz="2800" b="1" dirty="0" smtClean="0">
                <a:latin typeface="Calibri" panose="020F0502020204030204" pitchFamily="34" charset="0"/>
              </a:rPr>
              <a:t>prvo mjesto 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-3 boda</a:t>
            </a:r>
          </a:p>
          <a:p>
            <a:r>
              <a:rPr lang="hr-HR" sz="2800" dirty="0" smtClean="0">
                <a:latin typeface="Calibri" panose="020F0502020204030204" pitchFamily="34" charset="0"/>
              </a:rPr>
              <a:t>Učenici koji su na državnom natjecanju kao članovi ekipe osvojili </a:t>
            </a:r>
            <a:r>
              <a:rPr lang="hr-HR" sz="2800" b="1" dirty="0" smtClean="0">
                <a:latin typeface="Calibri" panose="020F0502020204030204" pitchFamily="34" charset="0"/>
              </a:rPr>
              <a:t>drugo mjesto -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 boda</a:t>
            </a:r>
          </a:p>
          <a:p>
            <a:r>
              <a:rPr lang="hr-HR" sz="2800" dirty="0" smtClean="0">
                <a:latin typeface="Calibri" panose="020F0502020204030204" pitchFamily="34" charset="0"/>
              </a:rPr>
              <a:t>Učenici koji su na državnom natjecanju kao članovi ekipe osvojili </a:t>
            </a:r>
            <a:r>
              <a:rPr lang="hr-HR" sz="2800" b="1" dirty="0" smtClean="0">
                <a:latin typeface="Calibri" panose="020F0502020204030204" pitchFamily="34" charset="0"/>
              </a:rPr>
              <a:t>treće mjesto - 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 bod </a:t>
            </a:r>
            <a:r>
              <a:rPr lang="hr-HR" b="1" dirty="0" smtClean="0"/>
              <a:t>	</a:t>
            </a:r>
          </a:p>
          <a:p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14902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19336" y="548680"/>
            <a:ext cx="7239000" cy="928694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POSEBAN ELEMENT VREDNOVANJA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6408" y="1268760"/>
            <a:ext cx="7704856" cy="51698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800" dirty="0" smtClean="0">
                <a:latin typeface="Calibri" panose="020F0502020204030204" pitchFamily="34" charset="0"/>
              </a:rPr>
              <a:t>Poseban element vrednovanja čini uspjeh kandidata sa: </a:t>
            </a:r>
          </a:p>
          <a:p>
            <a:pPr algn="just"/>
            <a:r>
              <a:rPr lang="hr-HR" sz="2800" b="1" dirty="0" smtClean="0">
                <a:latin typeface="Calibri" panose="020F0502020204030204" pitchFamily="34" charset="0"/>
              </a:rPr>
              <a:t>zdravstvenim teškoćama </a:t>
            </a:r>
          </a:p>
          <a:p>
            <a:pPr algn="just"/>
            <a:r>
              <a:rPr lang="hr-HR" sz="2800" b="1" dirty="0" smtClean="0">
                <a:latin typeface="Calibri" panose="020F0502020204030204" pitchFamily="34" charset="0"/>
              </a:rPr>
              <a:t>kandidata koji žive u otežanim uvjetima obrazovanja  </a:t>
            </a:r>
          </a:p>
          <a:p>
            <a:pPr algn="just"/>
            <a:r>
              <a:rPr lang="pl-PL" sz="2800" b="1" dirty="0">
                <a:latin typeface="Calibri" panose="020F0502020204030204" pitchFamily="34" charset="0"/>
              </a:rPr>
              <a:t>kandidata za upis na osnovi Nacionalne strategije za uključivanje Roma za razdoblje od 2013. do 2020. godine</a:t>
            </a:r>
            <a:endParaRPr lang="hr-HR" sz="2800" b="1" u="sng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65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Kandidatima će se priznati ostvarivanje isključivo </a:t>
            </a:r>
            <a:r>
              <a:rPr lang="hr-HR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jednoga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(najpovoljnijega) </a:t>
            </a:r>
            <a:r>
              <a:rPr lang="hr-HR" dirty="0" smtClean="0">
                <a:latin typeface="Calibri" panose="020F0502020204030204" pitchFamily="34" charset="0"/>
              </a:rPr>
              <a:t>od prava prema odredbama navedenim u točkama 19., 20., 21., 22., bez obzira na to mogu li ostvariti dva ili više prava. </a:t>
            </a:r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POSEBAN ELEMENT VREDNOVANJA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253252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52500" y="241926"/>
            <a:ext cx="7239000" cy="1071546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latin typeface="Berlin Sans FB" panose="020E0602020502020306" pitchFamily="34" charset="0"/>
              </a:rPr>
              <a:t>POSEBAN ELEMENT VREDNOVANJA- </a:t>
            </a:r>
            <a:br>
              <a:rPr lang="hr-HR" sz="2800" dirty="0" smtClean="0">
                <a:latin typeface="Berlin Sans FB" panose="020E0602020502020306" pitchFamily="34" charset="0"/>
              </a:rPr>
            </a:br>
            <a:r>
              <a:rPr lang="hr-HR" sz="2800" u="sng" dirty="0" smtClean="0">
                <a:latin typeface="Berlin Sans FB" panose="020E0602020502020306" pitchFamily="34" charset="0"/>
              </a:rPr>
              <a:t>UČENICI SA </a:t>
            </a:r>
            <a:r>
              <a:rPr lang="hr-HR" sz="28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ZDRAVSTVENIM TEŠKOĆAMA </a:t>
            </a:r>
            <a:endParaRPr lang="hr-HR" sz="2800" u="sng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1484784"/>
            <a:ext cx="7723956" cy="576460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600" dirty="0">
                <a:latin typeface="Calibri" panose="020F0502020204030204" pitchFamily="34" charset="0"/>
              </a:rPr>
              <a:t>o</a:t>
            </a:r>
            <a:r>
              <a:rPr lang="hr-HR" sz="2600" dirty="0" smtClean="0">
                <a:latin typeface="Calibri" panose="020F0502020204030204" pitchFamily="34" charset="0"/>
              </a:rPr>
              <a:t>ni koji su prethodno obrazovanje završili po </a:t>
            </a:r>
            <a:r>
              <a:rPr lang="hr-HR" sz="2600" i="1" u="sng" dirty="0" smtClean="0">
                <a:latin typeface="Calibri" panose="020F0502020204030204" pitchFamily="34" charset="0"/>
              </a:rPr>
              <a:t>redovitome nastavnom planu i programu</a:t>
            </a:r>
            <a:r>
              <a:rPr lang="hr-HR" sz="2600" dirty="0" smtClean="0">
                <a:latin typeface="Calibri" panose="020F0502020204030204" pitchFamily="34" charset="0"/>
              </a:rPr>
              <a:t>, a kojima su teže zdravstvene teškoće i/ili dugotrajno liječenje utjecali na postizanje rezultata tijekom prethodnoga obrazovanja i/ili im značajno sužavaju mogući izbor srednjoškolskoga obrazovnog programa. </a:t>
            </a:r>
          </a:p>
          <a:p>
            <a:r>
              <a:rPr lang="vi-VN" sz="2600" dirty="0" smtClean="0">
                <a:latin typeface="Calibri" panose="020F0502020204030204" pitchFamily="34" charset="0"/>
              </a:rPr>
              <a:t>Kandidatima sa zdravstvenim teškoćama dodaje se </a:t>
            </a:r>
            <a:r>
              <a:rPr lang="vi-VN" sz="26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jedan bod </a:t>
            </a:r>
            <a:r>
              <a:rPr lang="vi-VN" sz="2600" dirty="0" smtClean="0">
                <a:latin typeface="Calibri" panose="020F0502020204030204" pitchFamily="34" charset="0"/>
              </a:rPr>
              <a:t>na broj bodova koji je utvrđen tijekom postupka vrednovanja za </a:t>
            </a:r>
            <a:r>
              <a:rPr lang="vi-VN" sz="2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programe obrazovanja za koje posjeduju stručno mišljenje </a:t>
            </a:r>
            <a:r>
              <a:rPr lang="hr-HR" sz="2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vi-VN" sz="2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lužbe za profesionalno usmjeravanje Hrvatskoga zavoda za zapošljavanje</a:t>
            </a:r>
            <a:r>
              <a:rPr lang="vi-VN" sz="2600" dirty="0" smtClean="0">
                <a:latin typeface="Calibri" panose="020F0502020204030204" pitchFamily="34" charset="0"/>
              </a:rPr>
              <a:t>. </a:t>
            </a:r>
            <a:r>
              <a:rPr lang="hr-HR" sz="2600" dirty="0" smtClean="0">
                <a:latin typeface="Calibri" panose="020F0502020204030204" pitchFamily="34" charset="0"/>
              </a:rPr>
              <a:t> </a:t>
            </a:r>
            <a:endParaRPr lang="vi-VN" sz="2600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69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0869" y="33265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POSEBAN ELEMENT VREDNOVANJA- </a:t>
            </a:r>
            <a:b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hr-HR" sz="2800" u="sng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UČENICI SA </a:t>
            </a:r>
            <a:r>
              <a:rPr lang="hr-HR" sz="28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ZDRAVSTVENIM TEŠKOĆAMA </a:t>
            </a:r>
            <a:endParaRPr lang="hr-HR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0869" y="1559240"/>
            <a:ext cx="7418191" cy="5248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>
                <a:latin typeface="Calibri" panose="020F0502020204030204" pitchFamily="34" charset="0"/>
              </a:rPr>
              <a:t>   Za ostvarivanje dodatnih bodova obvezno je priložiti  </a:t>
            </a:r>
            <a:r>
              <a:rPr lang="hr-HR" sz="28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stručno mišljenje Službe za profesionalno usmjeravanje Hrvatskoga zavoda za zapošljavanje</a:t>
            </a:r>
            <a:r>
              <a:rPr lang="hr-HR" sz="2800" dirty="0" smtClean="0">
                <a:latin typeface="Calibri" panose="020F0502020204030204" pitchFamily="34" charset="0"/>
              </a:rPr>
              <a:t> o sposobnostima i motivaciji učenika za, </a:t>
            </a:r>
            <a:r>
              <a:rPr lang="hr-H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 pravilu pet</a:t>
            </a:r>
            <a:r>
              <a:rPr lang="hr-HR" sz="2800" dirty="0" smtClean="0">
                <a:latin typeface="Calibri" panose="020F0502020204030204" pitchFamily="34" charset="0"/>
              </a:rPr>
              <a:t>, a </a:t>
            </a:r>
            <a:r>
              <a:rPr lang="hr-H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najmanje tri </a:t>
            </a:r>
            <a:r>
              <a:rPr lang="hr-HR" sz="2800" dirty="0" smtClean="0">
                <a:latin typeface="Calibri" panose="020F0502020204030204" pitchFamily="34" charset="0"/>
              </a:rPr>
              <a:t>primjerena programa obrazovanja (strukovnoga – s oznakom programa, umjetničkoga i/ili gimnazijskoga). 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23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2216" y="544054"/>
            <a:ext cx="7518412" cy="804704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latin typeface="Berlin Sans FB" panose="020E0602020502020306" pitchFamily="34" charset="0"/>
              </a:rPr>
              <a:t>POSEBAN ELEMENT VREDNOVANJA- </a:t>
            </a:r>
            <a:br>
              <a:rPr lang="hr-HR" sz="2800" dirty="0" smtClean="0">
                <a:latin typeface="Berlin Sans FB" panose="020E0602020502020306" pitchFamily="34" charset="0"/>
              </a:rPr>
            </a:br>
            <a:r>
              <a:rPr lang="hr-HR" sz="2800" u="sng" dirty="0" smtClean="0">
                <a:latin typeface="Berlin Sans FB" panose="020E0602020502020306" pitchFamily="34" charset="0"/>
              </a:rPr>
              <a:t>UČENICI SA </a:t>
            </a:r>
            <a:r>
              <a:rPr lang="hr-HR" sz="28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ZDRAVSTVENIM TEŠKOĆAMA </a:t>
            </a:r>
            <a:endParaRPr lang="hr-HR" sz="2800" dirty="0">
              <a:latin typeface="Berlin Sans FB" panose="020E0602020502020306" pitchFamily="34" charset="0"/>
            </a:endParaRPr>
          </a:p>
        </p:txBody>
      </p:sp>
      <p:sp>
        <p:nvSpPr>
          <p:cNvPr id="6" name="Strelica dolje 5"/>
          <p:cNvSpPr/>
          <p:nvPr/>
        </p:nvSpPr>
        <p:spPr>
          <a:xfrm>
            <a:off x="4265712" y="162420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dolje 6"/>
          <p:cNvSpPr/>
          <p:nvPr/>
        </p:nvSpPr>
        <p:spPr>
          <a:xfrm>
            <a:off x="4265712" y="299695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trelica dolje 7"/>
          <p:cNvSpPr/>
          <p:nvPr/>
        </p:nvSpPr>
        <p:spPr>
          <a:xfrm>
            <a:off x="4301716" y="4797152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4087206"/>
              </p:ext>
            </p:extLst>
          </p:nvPr>
        </p:nvGraphicFramePr>
        <p:xfrm>
          <a:off x="1215852" y="1597025"/>
          <a:ext cx="6984776" cy="4613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83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6689" y="620688"/>
            <a:ext cx="8578830" cy="1463040"/>
          </a:xfrm>
        </p:spPr>
        <p:txBody>
          <a:bodyPr>
            <a:noAutofit/>
          </a:bodyPr>
          <a:lstStyle/>
          <a:p>
            <a:pPr algn="ctr"/>
            <a:r>
              <a:rPr lang="hr-HR" sz="2600" dirty="0" smtClean="0">
                <a:latin typeface="Berlin Sans FB" panose="020E0602020502020306" pitchFamily="34" charset="0"/>
              </a:rPr>
              <a:t>POSEBAN ELEMENT VREDNOVANJA  - </a:t>
            </a:r>
            <a:br>
              <a:rPr lang="hr-HR" sz="2600" dirty="0" smtClean="0">
                <a:latin typeface="Berlin Sans FB" panose="020E0602020502020306" pitchFamily="34" charset="0"/>
              </a:rPr>
            </a:br>
            <a:r>
              <a:rPr lang="hr-HR" sz="2600" u="sng" dirty="0" smtClean="0">
                <a:latin typeface="Berlin Sans FB" panose="020E0602020502020306" pitchFamily="34" charset="0"/>
              </a:rPr>
              <a:t>UČENICI koji žive </a:t>
            </a:r>
            <a:r>
              <a:rPr lang="hr-HR" sz="26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u otežanim uvjetima obrazovanja </a:t>
            </a:r>
            <a:r>
              <a:rPr lang="hr-HR" sz="2600" u="sng" dirty="0" smtClean="0">
                <a:latin typeface="Berlin Sans FB" panose="020E0602020502020306" pitchFamily="34" charset="0"/>
              </a:rPr>
              <a:t>uzrokovanim nepovoljnim ekonomskim, socijalnim te odgojnim čimbenicima </a:t>
            </a:r>
            <a:endParaRPr lang="hr-HR" sz="2600" u="sng" dirty="0"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2388892"/>
            <a:ext cx="7786742" cy="4455496"/>
          </a:xfrm>
        </p:spPr>
        <p:txBody>
          <a:bodyPr>
            <a:normAutofit/>
          </a:bodyPr>
          <a:lstStyle/>
          <a:p>
            <a:r>
              <a:rPr lang="vi-VN" sz="2800" dirty="0" smtClean="0">
                <a:latin typeface="Calibri" panose="020F0502020204030204" pitchFamily="34" charset="0"/>
              </a:rPr>
              <a:t>Kandidatu koji živi u otežanim uvjetima uzrokovanim ekonomskim, socijalnim te odgojnim čimbenicima koji su mogli utjecati na uspjeh u osnovnoj školi dodaje se </a:t>
            </a:r>
            <a:r>
              <a:rPr lang="vi-VN" sz="2800" u="sng" dirty="0" smtClean="0">
                <a:latin typeface="Calibri" panose="020F0502020204030204" pitchFamily="34" charset="0"/>
              </a:rPr>
              <a:t>jedan bod </a:t>
            </a:r>
            <a:r>
              <a:rPr lang="vi-VN" sz="2800" dirty="0" smtClean="0">
                <a:latin typeface="Calibri" panose="020F0502020204030204" pitchFamily="34" charset="0"/>
              </a:rPr>
              <a:t>na broj bodova koji je utvrđen tijekom postupka vrednovanja. S tako utvrđenim brojem bodova kandidat se rangira na ukupnoj ljestvici poretka. </a:t>
            </a:r>
            <a:endParaRPr lang="hr-H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4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0364" y="188640"/>
            <a:ext cx="8363272" cy="1340768"/>
          </a:xfrm>
        </p:spPr>
        <p:txBody>
          <a:bodyPr>
            <a:normAutofit/>
          </a:bodyPr>
          <a:lstStyle/>
          <a:p>
            <a:pPr algn="ctr"/>
            <a:r>
              <a:rPr lang="hr-HR" sz="2400" dirty="0" smtClean="0">
                <a:latin typeface="Berlin Sans FB" panose="020E0602020502020306" pitchFamily="34" charset="0"/>
              </a:rPr>
              <a:t>POSEBAN ELEMENT VREDNOVANJA  </a:t>
            </a:r>
            <a:r>
              <a:rPr lang="hr-HR" sz="2200" dirty="0" smtClean="0">
                <a:latin typeface="Berlin Sans FB" panose="020E0602020502020306" pitchFamily="34" charset="0"/>
              </a:rPr>
              <a:t>- </a:t>
            </a:r>
            <a:br>
              <a:rPr lang="hr-HR" sz="2200" dirty="0" smtClean="0">
                <a:latin typeface="Berlin Sans FB" panose="020E0602020502020306" pitchFamily="34" charset="0"/>
              </a:rPr>
            </a:br>
            <a:r>
              <a:rPr lang="hr-HR" sz="2200" u="sng" dirty="0" smtClean="0">
                <a:latin typeface="Berlin Sans FB" panose="020E0602020502020306" pitchFamily="34" charset="0"/>
              </a:rPr>
              <a:t>UČENICI koji žive u </a:t>
            </a:r>
            <a:r>
              <a:rPr lang="hr-HR" sz="22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otežanim uvjetima obrazovanja</a:t>
            </a:r>
            <a:endParaRPr lang="hr-HR" sz="2200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348646"/>
              </p:ext>
            </p:extLst>
          </p:nvPr>
        </p:nvGraphicFramePr>
        <p:xfrm>
          <a:off x="0" y="1412776"/>
          <a:ext cx="9144000" cy="54452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47919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OTEŽANI</a:t>
                      </a:r>
                      <a:r>
                        <a:rPr lang="hr-HR" baseline="0" dirty="0" smtClean="0"/>
                        <a:t> UVJETI – ako kandidat …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POTREBNA DOKUMENTACIJA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2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 …živi uz jednoga i/ili oba roditelja s dugotrajnom teškom </a:t>
                      </a:r>
                      <a:r>
                        <a:rPr lang="hr-HR" sz="1600" dirty="0" err="1" smtClean="0"/>
                        <a:t>bolestI</a:t>
                      </a:r>
                      <a:endParaRPr lang="hr-H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Liječnička</a:t>
                      </a:r>
                      <a:r>
                        <a:rPr lang="hr-HR" sz="1600" baseline="0" dirty="0" smtClean="0"/>
                        <a:t> potvrda o dugotrajnoj težoj bolesti jednoga i/ili oba roditelja</a:t>
                      </a:r>
                      <a:endParaRPr lang="hr-HR" sz="1600" b="0" dirty="0"/>
                    </a:p>
                  </a:txBody>
                  <a:tcPr/>
                </a:tc>
              </a:tr>
              <a:tr h="912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 …živi uz dugotrajno nezaposlena oba roditelja </a:t>
                      </a:r>
                    </a:p>
                    <a:p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Potvrda o dugotrajnoj nezaposlenosti oba roditelja iz područnoga ureda Hrvatskoga zavoda za zapošljavanje</a:t>
                      </a:r>
                      <a:endParaRPr lang="hr-HR" sz="1600" b="0" dirty="0"/>
                    </a:p>
                  </a:txBody>
                  <a:tcPr/>
                </a:tc>
              </a:tr>
              <a:tr h="2038892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 …živi uz samohranoga roditelja (roditelj koji nije u braku i ne živi u izvanbračnoj zajednici, a sam se skrbi o svome djetetu i uzdržava ga)  korisnika socijalne skrbi, te posjeduje rješenje ili drugi upravni akt centra za socijalnu skrb ili nadležnoga tijela u jedinici lokalne ili područne jedinice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Potvrda o korištenju socijalne pomoći; rješenje ili drugi upravni akt centra za socijalnu skrb ili nadležnoga tijela u jedinici lokalne ili područne (regionalne) jedinice o pravu samohranoga roditelja u statusu socijalne skrbi izdanih od ovlaštenih službi u zdravstvu, socijalnoj skrbi i za zapošljavanje</a:t>
                      </a:r>
                      <a:endParaRPr lang="hr-HR" sz="1600" b="0" dirty="0"/>
                    </a:p>
                  </a:txBody>
                  <a:tcPr/>
                </a:tc>
              </a:tr>
              <a:tr h="407188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 Ako je kandidatu  jedan roditelj preminuo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Potvrda</a:t>
                      </a:r>
                      <a:r>
                        <a:rPr lang="hr-HR" sz="1600" baseline="0" dirty="0" smtClean="0"/>
                        <a:t> iz matice umrlih ili smrtni list</a:t>
                      </a:r>
                      <a:endParaRPr lang="hr-HR" sz="1600" b="0" dirty="0"/>
                    </a:p>
                  </a:txBody>
                  <a:tcPr/>
                </a:tc>
              </a:tr>
              <a:tr h="964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Ako je kandidat dijete bez roditelja ili odgovarajuće roditeljske skrbi </a:t>
                      </a:r>
                    </a:p>
                    <a:p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Potvrda nadležnoga centra za socijalnu skrb da je kandidat dijete</a:t>
                      </a:r>
                      <a:r>
                        <a:rPr lang="hr-HR" sz="1600" baseline="0" dirty="0" smtClean="0"/>
                        <a:t> bez roditelja ili odgovarajuće </a:t>
                      </a:r>
                    </a:p>
                    <a:p>
                      <a:r>
                        <a:rPr lang="hr-HR" sz="1600" baseline="0" dirty="0" smtClean="0"/>
                        <a:t>socijalne skrbi</a:t>
                      </a:r>
                      <a:endParaRPr lang="hr-HR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7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052736"/>
            <a:ext cx="7715200" cy="5027000"/>
          </a:xfrm>
        </p:spPr>
        <p:txBody>
          <a:bodyPr>
            <a:normAutofit/>
          </a:bodyPr>
          <a:lstStyle/>
          <a:p>
            <a:pPr algn="just"/>
            <a:r>
              <a:rPr lang="hr-HR" sz="2800" dirty="0" smtClean="0">
                <a:latin typeface="Calibri" panose="020F0502020204030204" pitchFamily="34" charset="0"/>
              </a:rPr>
              <a:t>U I. razred srednje škole upisuju se učenici koji su završili osnovno obrazovanje, a u skladu s planiranim brojem upisnih mjesta</a:t>
            </a:r>
          </a:p>
          <a:p>
            <a:pPr algn="just"/>
            <a:r>
              <a:rPr lang="hr-HR" sz="2800" dirty="0" smtClean="0">
                <a:latin typeface="Calibri" panose="020F0502020204030204" pitchFamily="34" charset="0"/>
              </a:rPr>
              <a:t>Kandidati se za upis u obrazovne programe prijavljuju i upisuju putem mrežne stranice </a:t>
            </a:r>
            <a:r>
              <a:rPr lang="hr-HR" sz="2800" u="sng" dirty="0" smtClean="0">
                <a:latin typeface="Calibri" panose="020F0502020204030204" pitchFamily="34" charset="0"/>
              </a:rPr>
              <a:t>Nacionalnoga informacijskog sustava prijava i upisa u srednje škole (</a:t>
            </a:r>
            <a:r>
              <a:rPr lang="hr-HR" sz="2800" u="sng" dirty="0" err="1" smtClean="0">
                <a:latin typeface="Calibri" panose="020F0502020204030204" pitchFamily="34" charset="0"/>
              </a:rPr>
              <a:t>NISpuSŠ</a:t>
            </a:r>
            <a:r>
              <a:rPr lang="hr-HR" sz="2800" u="sng" dirty="0" smtClean="0">
                <a:latin typeface="Calibri" panose="020F0502020204030204" pitchFamily="34" charset="0"/>
              </a:rPr>
              <a:t>). </a:t>
            </a:r>
          </a:p>
          <a:p>
            <a:pPr algn="just"/>
            <a:r>
              <a:rPr lang="hr-HR" sz="2800" dirty="0" smtClean="0">
                <a:latin typeface="Calibri" panose="020F0502020204030204" pitchFamily="34" charset="0"/>
              </a:rPr>
              <a:t> U svakome upisnom roku kandidat se može prijaviti za upis u najviše </a:t>
            </a:r>
            <a:r>
              <a:rPr lang="hr-HR" sz="28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šest</a:t>
            </a:r>
            <a:r>
              <a:rPr lang="hr-HR" sz="2800" dirty="0" smtClean="0">
                <a:latin typeface="Calibri" panose="020F0502020204030204" pitchFamily="34" charset="0"/>
              </a:rPr>
              <a:t> obrazovnih programa</a:t>
            </a:r>
          </a:p>
        </p:txBody>
      </p:sp>
    </p:spTree>
    <p:extLst>
      <p:ext uri="{BB962C8B-B14F-4D97-AF65-F5344CB8AC3E}">
        <p14:creationId xmlns:p14="http://schemas.microsoft.com/office/powerpoint/2010/main" val="17625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10035"/>
            <a:ext cx="8229600" cy="1143000"/>
          </a:xfrm>
        </p:spPr>
        <p:txBody>
          <a:bodyPr/>
          <a:lstStyle/>
          <a:p>
            <a:r>
              <a:rPr lang="hr-HR" sz="2800" dirty="0">
                <a:latin typeface="Berlin Sans FB" panose="020E0602020502020306" pitchFamily="34" charset="0"/>
              </a:rPr>
              <a:t>POSEBAN ELEMENT VREDNOVANJA </a:t>
            </a:r>
            <a:br>
              <a:rPr lang="hr-HR" sz="2800" dirty="0">
                <a:latin typeface="Berlin Sans FB" panose="020E0602020502020306" pitchFamily="34" charset="0"/>
              </a:rPr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1412776"/>
            <a:ext cx="7782744" cy="4525963"/>
          </a:xfrm>
        </p:spPr>
        <p:txBody>
          <a:bodyPr/>
          <a:lstStyle/>
          <a:p>
            <a:r>
              <a:rPr lang="hr-HR" sz="2800" dirty="0">
                <a:latin typeface="Calibri" panose="020F0502020204030204" pitchFamily="34" charset="0"/>
              </a:rPr>
              <a:t>Kandidatu koji je pripadnik romske nacionalne manjine, a živi u uvjetima koji su mogli utjecati na </a:t>
            </a:r>
            <a:r>
              <a:rPr lang="hr-HR" sz="2800" dirty="0" smtClean="0">
                <a:latin typeface="Calibri" panose="020F0502020204030204" pitchFamily="34" charset="0"/>
              </a:rPr>
              <a:t>njegov </a:t>
            </a:r>
            <a:r>
              <a:rPr lang="hr-HR" sz="2800" dirty="0">
                <a:latin typeface="Calibri" panose="020F0502020204030204" pitchFamily="34" charset="0"/>
              </a:rPr>
              <a:t>uspjeh u osnovnoj školi, dodaju se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</a:rPr>
              <a:t>dva boda </a:t>
            </a:r>
            <a:r>
              <a:rPr lang="hr-HR" sz="2800" dirty="0">
                <a:latin typeface="Calibri" panose="020F0502020204030204" pitchFamily="34" charset="0"/>
              </a:rPr>
              <a:t>na broj bodova koji je utvrđen tijekom </a:t>
            </a:r>
            <a:r>
              <a:rPr lang="hr-HR" sz="2800" dirty="0" smtClean="0">
                <a:latin typeface="Calibri" panose="020F0502020204030204" pitchFamily="34" charset="0"/>
              </a:rPr>
              <a:t>postupka vrednovanja</a:t>
            </a:r>
            <a:r>
              <a:rPr lang="hr-HR" sz="2800" dirty="0">
                <a:latin typeface="Calibri" panose="020F0502020204030204" pitchFamily="34" charset="0"/>
              </a:rPr>
              <a:t>. </a:t>
            </a:r>
            <a:endParaRPr lang="hr-HR" sz="2800" dirty="0" smtClean="0">
              <a:latin typeface="Calibri" panose="020F0502020204030204" pitchFamily="34" charset="0"/>
            </a:endParaRPr>
          </a:p>
          <a:p>
            <a:r>
              <a:rPr lang="hr-HR" sz="2800" dirty="0">
                <a:latin typeface="Calibri" panose="020F0502020204030204" pitchFamily="34" charset="0"/>
              </a:rPr>
              <a:t>Za </a:t>
            </a:r>
            <a:r>
              <a:rPr lang="hr-HR" sz="2800" dirty="0" smtClean="0">
                <a:latin typeface="Calibri" panose="020F0502020204030204" pitchFamily="34" charset="0"/>
              </a:rPr>
              <a:t>ostvarivanje </a:t>
            </a:r>
            <a:r>
              <a:rPr lang="hr-HR" sz="2800" dirty="0">
                <a:latin typeface="Calibri" panose="020F0502020204030204" pitchFamily="34" charset="0"/>
              </a:rPr>
              <a:t>dodatnih bodova kandidat prilaže preporuku Vijeća romske nacionalne manjine </a:t>
            </a:r>
            <a:r>
              <a:rPr lang="hr-HR" sz="2800" dirty="0" smtClean="0">
                <a:latin typeface="Calibri" panose="020F0502020204030204" pitchFamily="34" charset="0"/>
              </a:rPr>
              <a:t>odnosno </a:t>
            </a:r>
            <a:r>
              <a:rPr lang="hr-HR" sz="2800" dirty="0">
                <a:latin typeface="Calibri" panose="020F0502020204030204" pitchFamily="34" charset="0"/>
              </a:rPr>
              <a:t>registrirane romske </a:t>
            </a:r>
            <a:r>
              <a:rPr lang="hr-HR" sz="2800" dirty="0" smtClean="0">
                <a:latin typeface="Calibri" panose="020F0502020204030204" pitchFamily="34" charset="0"/>
              </a:rPr>
              <a:t>udruge</a:t>
            </a:r>
            <a:endParaRPr lang="hr-HR" sz="2800" dirty="0">
              <a:latin typeface="Calibri" panose="020F0502020204030204" pitchFamily="34" charset="0"/>
            </a:endParaRPr>
          </a:p>
          <a:p>
            <a:endParaRPr lang="hr-HR" sz="2800" dirty="0"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8892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517824"/>
            <a:ext cx="7239000" cy="822944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latin typeface="Berlin Sans FB" panose="020E0602020502020306" pitchFamily="34" charset="0"/>
              </a:rPr>
              <a:t>POSEBAN ELEMENT VREDNOVANJA- </a:t>
            </a:r>
            <a:br>
              <a:rPr lang="hr-HR" sz="2800" dirty="0" smtClean="0">
                <a:latin typeface="Berlin Sans FB" panose="020E0602020502020306" pitchFamily="34" charset="0"/>
              </a:rPr>
            </a:br>
            <a:r>
              <a:rPr lang="hr-HR" sz="2800" u="sng" dirty="0" smtClean="0">
                <a:latin typeface="Berlin Sans FB" panose="020E0602020502020306" pitchFamily="34" charset="0"/>
              </a:rPr>
              <a:t>UČENICI S </a:t>
            </a:r>
            <a:r>
              <a:rPr lang="hr-HR" sz="28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TEŠKOĆAMA U RAZVOJU</a:t>
            </a:r>
            <a:endParaRPr lang="hr-HR" sz="2800" u="sng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412776"/>
            <a:ext cx="7920880" cy="5098438"/>
          </a:xfrm>
        </p:spPr>
        <p:txBody>
          <a:bodyPr>
            <a:normAutofit/>
          </a:bodyPr>
          <a:lstStyle/>
          <a:p>
            <a:pPr algn="just"/>
            <a:r>
              <a:rPr lang="hr-HR" sz="2800" dirty="0" smtClean="0">
                <a:latin typeface="Calibri" panose="020F0502020204030204" pitchFamily="34" charset="0"/>
              </a:rPr>
              <a:t>Kandidati s teškoćama u razvoju su kandidati koji su osnovnu školu završili prema rješenju Ureda državne uprave u županiji </a:t>
            </a:r>
          </a:p>
          <a:p>
            <a:pPr algn="just"/>
            <a:r>
              <a:rPr lang="hr-HR" sz="2800" dirty="0" smtClean="0">
                <a:latin typeface="Calibri" panose="020F0502020204030204" pitchFamily="34" charset="0"/>
              </a:rPr>
              <a:t>Kandidati s teškoćama u razvoju rangiraju se na </a:t>
            </a:r>
            <a:r>
              <a:rPr lang="hr-H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zasebnim ljestvicama poretka</a:t>
            </a:r>
            <a:r>
              <a:rPr lang="hr-HR" sz="2800" dirty="0" smtClean="0">
                <a:latin typeface="Calibri" panose="020F0502020204030204" pitchFamily="34" charset="0"/>
              </a:rPr>
              <a:t>, a temeljem ostvarenog ukupnog broja bodova utvrđenog tijekom postupka vrednovanja, u programima obrazovanja za koje posjeduju stručno mišljenje službe za profesionalno usmjeravanje Hrvatskoga zavoda za zapošljavanje</a:t>
            </a:r>
          </a:p>
        </p:txBody>
      </p:sp>
    </p:spTree>
    <p:extLst>
      <p:ext uri="{BB962C8B-B14F-4D97-AF65-F5344CB8AC3E}">
        <p14:creationId xmlns:p14="http://schemas.microsoft.com/office/powerpoint/2010/main" val="162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latin typeface="Berlin Sans FB" panose="020E0602020502020306" pitchFamily="34" charset="0"/>
              </a:rPr>
              <a:t>POSEBAN ELEMENT VREDNOVANJA- </a:t>
            </a:r>
            <a:br>
              <a:rPr lang="hr-HR" sz="2800" dirty="0" smtClean="0">
                <a:latin typeface="Berlin Sans FB" panose="020E0602020502020306" pitchFamily="34" charset="0"/>
              </a:rPr>
            </a:br>
            <a:r>
              <a:rPr lang="hr-HR" sz="2800" u="sng" dirty="0" smtClean="0">
                <a:latin typeface="Berlin Sans FB" panose="020E0602020502020306" pitchFamily="34" charset="0"/>
              </a:rPr>
              <a:t>UČENICI S </a:t>
            </a:r>
            <a:r>
              <a:rPr lang="hr-HR" sz="28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TEŠKOĆAMA U RAZVOJU</a:t>
            </a:r>
            <a:endParaRPr lang="hr-HR" sz="2800" u="sng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23040"/>
            <a:ext cx="8535892" cy="4846320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Calibri" panose="020F0502020204030204" pitchFamily="34" charset="0"/>
              </a:rPr>
              <a:t>Pravo upisa u nekom programu obrazovanja ostvaruje onoliko kandidata koliko se u tom programu može upisati kandidata s teškoćama u razvoju sukladno Državnome pedagoškome standardu srednjoškolskoga sustava odgoja i obrazovanja (</a:t>
            </a:r>
            <a:r>
              <a:rPr lang="hr-HR" sz="2800" dirty="0" err="1" smtClean="0">
                <a:latin typeface="Calibri" panose="020F0502020204030204" pitchFamily="34" charset="0"/>
              </a:rPr>
              <a:t>čl</a:t>
            </a:r>
            <a:r>
              <a:rPr lang="hr-HR" sz="2800" dirty="0" smtClean="0">
                <a:latin typeface="Calibri" panose="020F0502020204030204" pitchFamily="34" charset="0"/>
              </a:rPr>
              <a:t>. 4., stavak 4.</a:t>
            </a:r>
            <a:r>
              <a:rPr lang="hr-HR" sz="3200" dirty="0" smtClean="0"/>
              <a:t>)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51929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732696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latin typeface="Berlin Sans FB" panose="020E0602020502020306" pitchFamily="34" charset="0"/>
              </a:rPr>
              <a:t>POSEBAN ELEMENT VREDNOVANJA- </a:t>
            </a:r>
            <a:br>
              <a:rPr lang="hr-HR" sz="2800" dirty="0" smtClean="0">
                <a:latin typeface="Berlin Sans FB" panose="020E0602020502020306" pitchFamily="34" charset="0"/>
              </a:rPr>
            </a:br>
            <a:r>
              <a:rPr lang="hr-HR" sz="2800" u="sng" dirty="0" smtClean="0">
                <a:latin typeface="Berlin Sans FB" panose="020E0602020502020306" pitchFamily="34" charset="0"/>
              </a:rPr>
              <a:t>UČENICI S </a:t>
            </a:r>
            <a:r>
              <a:rPr lang="hr-HR" sz="28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TEŠKOĆAMA U RAZVOJU</a:t>
            </a:r>
            <a:endParaRPr lang="hr-HR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556792"/>
            <a:ext cx="7848872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800" dirty="0" smtClean="0">
                <a:latin typeface="Calibri" panose="020F0502020204030204" pitchFamily="34" charset="0"/>
              </a:rPr>
              <a:t>Za ostvarenje ovog prava kandidat obvezno prilaže: </a:t>
            </a:r>
          </a:p>
          <a:p>
            <a:pPr>
              <a:buNone/>
            </a:pPr>
            <a:r>
              <a:rPr lang="hr-HR" sz="2800" dirty="0" smtClean="0">
                <a:latin typeface="Calibri" panose="020F0502020204030204" pitchFamily="34" charset="0"/>
              </a:rPr>
              <a:t>1. Rješenje Ureda o primjerenome programu obrazovanja</a:t>
            </a:r>
          </a:p>
          <a:p>
            <a:pPr>
              <a:buNone/>
            </a:pPr>
            <a:r>
              <a:rPr lang="hr-HR" sz="2800" dirty="0" smtClean="0">
                <a:latin typeface="Calibri" panose="020F0502020204030204" pitchFamily="34" charset="0"/>
              </a:rPr>
              <a:t>2. </a:t>
            </a:r>
            <a:r>
              <a:rPr lang="hr-HR" sz="2800" u="sng" dirty="0" smtClean="0">
                <a:latin typeface="Calibri" panose="020F0502020204030204" pitchFamily="34" charset="0"/>
              </a:rPr>
              <a:t>Stručno mišljenje Službe za profesionalno usmjeravanje Hrvatskoga zavoda za zapošljavanje</a:t>
            </a:r>
            <a:r>
              <a:rPr lang="hr-HR" sz="2800" dirty="0" smtClean="0">
                <a:latin typeface="Calibri" panose="020F0502020204030204" pitchFamily="34" charset="0"/>
              </a:rPr>
              <a:t> o sposobnostima i motivaciji učenika za, u pravilu pet, a najmanje tri primjerena programa</a:t>
            </a:r>
            <a:endParaRPr lang="hr-H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9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239000" cy="680068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UTVRĐIVANJE UKUPNOGA REZULTATA KANDIDATA </a:t>
            </a:r>
            <a:endParaRPr lang="hr-HR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1484784"/>
            <a:ext cx="7768108" cy="4525963"/>
          </a:xfrm>
        </p:spPr>
        <p:txBody>
          <a:bodyPr>
            <a:noAutofit/>
          </a:bodyPr>
          <a:lstStyle/>
          <a:p>
            <a:r>
              <a:rPr lang="vi-VN" sz="2400" dirty="0" smtClean="0">
                <a:latin typeface="Calibri" panose="020F0502020204030204" pitchFamily="34" charset="0"/>
              </a:rPr>
              <a:t>Ukupan rezultat kandidata utvrđuje se na temelju zbroja bodova koje je kandidat stekao po svim osnovama vrednovanja (zajednički, dodatni i posebni element vrednovanja). </a:t>
            </a:r>
          </a:p>
          <a:p>
            <a:r>
              <a:rPr lang="vi-VN" sz="2400" dirty="0" smtClean="0">
                <a:latin typeface="Calibri" panose="020F0502020204030204" pitchFamily="34" charset="0"/>
              </a:rPr>
              <a:t>Na temelju ukupnoga rezultata utvrđuje se </a:t>
            </a:r>
            <a:r>
              <a:rPr lang="vi-VN" sz="2400" u="sng" dirty="0" smtClean="0">
                <a:latin typeface="Calibri" panose="020F0502020204030204" pitchFamily="34" charset="0"/>
              </a:rPr>
              <a:t>ljestvica poretka kandidata </a:t>
            </a:r>
            <a:r>
              <a:rPr lang="vi-VN" sz="2400" dirty="0" smtClean="0">
                <a:latin typeface="Calibri" panose="020F0502020204030204" pitchFamily="34" charset="0"/>
              </a:rPr>
              <a:t>za upis i objavljuje na mrežnoj stranici Nacionalnoga informacijskog sustava prijava i upisa u srednje škole. </a:t>
            </a:r>
            <a:endParaRPr lang="hr-HR" sz="2400" dirty="0" smtClean="0">
              <a:latin typeface="Calibri" panose="020F0502020204030204" pitchFamily="34" charset="0"/>
            </a:endParaRPr>
          </a:p>
          <a:p>
            <a:r>
              <a:rPr lang="hr-HR" sz="2400" dirty="0" smtClean="0">
                <a:latin typeface="Calibri" panose="020F0502020204030204" pitchFamily="34" charset="0"/>
              </a:rPr>
              <a:t>Za programe obrazovanja u trajanju od 4 godine škola </a:t>
            </a:r>
            <a:r>
              <a:rPr lang="hr-HR" sz="2400" u="sng" dirty="0" smtClean="0">
                <a:latin typeface="Calibri" panose="020F0502020204030204" pitchFamily="34" charset="0"/>
              </a:rPr>
              <a:t>može</a:t>
            </a:r>
            <a:r>
              <a:rPr lang="hr-HR" sz="2400" dirty="0" smtClean="0">
                <a:latin typeface="Calibri" panose="020F0502020204030204" pitchFamily="34" charset="0"/>
              </a:rPr>
              <a:t> utvrditi minimalni bodovni prag, a za programe obrazovanja u trajanju od 3 godine te programe obrazovanja za vezane obrte nema minimalnog bodovnog praga</a:t>
            </a:r>
            <a:endParaRPr lang="vi-VN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39000" cy="785794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UPISNI ROKOVI-ljetni</a:t>
            </a:r>
            <a:endParaRPr lang="hr-HR" sz="32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649726"/>
              </p:ext>
            </p:extLst>
          </p:nvPr>
        </p:nvGraphicFramePr>
        <p:xfrm>
          <a:off x="0" y="1118449"/>
          <a:ext cx="9144000" cy="57395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25682"/>
                <a:gridCol w="3418318"/>
              </a:tblGrid>
              <a:tr h="43924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1319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Početak prijava kandidata u sustav  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25.5.2017.</a:t>
                      </a:r>
                    </a:p>
                    <a:p>
                      <a:pPr algn="ctr"/>
                      <a:endParaRPr lang="hr-HR" sz="2000" dirty="0"/>
                    </a:p>
                  </a:txBody>
                  <a:tcPr/>
                </a:tc>
              </a:tr>
              <a:tr h="721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baseline="0" dirty="0" smtClean="0"/>
                        <a:t>Početak prijava obrazovnih programa 	 	</a:t>
                      </a:r>
                      <a:endParaRPr kumimoji="0" lang="hr-HR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26.6.2017.</a:t>
                      </a:r>
                    </a:p>
                    <a:p>
                      <a:pPr algn="ctr"/>
                      <a:endParaRPr lang="hr-HR" sz="2000" dirty="0"/>
                    </a:p>
                  </a:txBody>
                  <a:tcPr/>
                </a:tc>
              </a:tr>
              <a:tr h="103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baseline="0" dirty="0" smtClean="0"/>
                        <a:t>Završetak prijave obrazovnih programa koji zahtijevaju dodatne provjere 	</a:t>
                      </a:r>
                      <a:endParaRPr kumimoji="0" lang="hr-HR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2.7.2017.</a:t>
                      </a:r>
                    </a:p>
                    <a:p>
                      <a:pPr algn="ctr"/>
                      <a:endParaRPr lang="hr-HR" sz="2000" dirty="0" smtClean="0"/>
                    </a:p>
                    <a:p>
                      <a:pPr algn="ctr"/>
                      <a:endParaRPr lang="hr-HR" sz="2000" dirty="0"/>
                    </a:p>
                  </a:txBody>
                  <a:tcPr/>
                </a:tc>
              </a:tr>
              <a:tr h="103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000" kern="1200" baseline="0" dirty="0" smtClean="0"/>
                        <a:t>Provođenje dodatnih ispita i provjera te unos rezultata 	</a:t>
                      </a:r>
                      <a:endParaRPr kumimoji="0" lang="vi-VN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3.7. </a:t>
                      </a:r>
                      <a:r>
                        <a:rPr lang="hr-HR" sz="2000" smtClean="0"/>
                        <a:t>- 6.7.2017.</a:t>
                      </a:r>
                      <a:endParaRPr lang="hr-HR" sz="2000" dirty="0" smtClean="0"/>
                    </a:p>
                    <a:p>
                      <a:pPr algn="ctr"/>
                      <a:endParaRPr lang="hr-HR" sz="2000" dirty="0" smtClean="0"/>
                    </a:p>
                    <a:p>
                      <a:pPr algn="ctr"/>
                      <a:endParaRPr lang="hr-HR" sz="2000" dirty="0"/>
                    </a:p>
                  </a:txBody>
                  <a:tcPr/>
                </a:tc>
              </a:tr>
              <a:tr h="1348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baseline="0" dirty="0" smtClean="0"/>
                        <a:t>Rok za dostavu dokumentacije redovitih učenika (stručno mišljenje školskog liječnika, stručno mišljenje HZZ-a i ostali dokumenti kojima se ostvaruju dodatna prava za upis) 	 </a:t>
                      </a:r>
                      <a:endParaRPr kumimoji="0" lang="hr-HR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Do 26.06.2017.</a:t>
                      </a:r>
                      <a:endParaRPr lang="hr-HR" sz="2000" dirty="0"/>
                    </a:p>
                  </a:txBody>
                  <a:tcPr/>
                </a:tc>
              </a:tr>
              <a:tr h="43924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81664"/>
            <a:ext cx="7239000" cy="785794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UPISNI ROKOVI - ljetni</a:t>
            </a:r>
            <a:endParaRPr lang="hr-HR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325190"/>
              </p:ext>
            </p:extLst>
          </p:nvPr>
        </p:nvGraphicFramePr>
        <p:xfrm>
          <a:off x="0" y="1167458"/>
          <a:ext cx="9144000" cy="56886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59756"/>
                <a:gridCol w="2384244"/>
              </a:tblGrid>
              <a:tr h="40141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Opis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postupaka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Datum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54822">
                <a:tc>
                  <a:txBody>
                    <a:bodyPr/>
                    <a:lstStyle/>
                    <a:p>
                      <a:r>
                        <a:rPr kumimoji="0" lang="hr-HR" sz="2200" kern="1200" baseline="0" dirty="0" smtClean="0"/>
                        <a:t>Unos prigovora na unesene osobne podatke, ocjene, natjecanja, rezultate dodatnih provjera i podatke na temelju kojih se ostvaruju dodatna prava za upis.</a:t>
                      </a:r>
                      <a:endParaRPr kumimoji="0" lang="hr-HR" sz="2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6. -</a:t>
                      </a:r>
                      <a:r>
                        <a:rPr lang="hr-HR" sz="2200" baseline="0" dirty="0" smtClean="0"/>
                        <a:t> </a:t>
                      </a:r>
                      <a:r>
                        <a:rPr lang="hr-HR" sz="2200" dirty="0" smtClean="0"/>
                        <a:t>7.7.2017.</a:t>
                      </a:r>
                      <a:endParaRPr lang="hr-HR" sz="2200" dirty="0"/>
                    </a:p>
                  </a:txBody>
                  <a:tcPr/>
                </a:tc>
              </a:tr>
              <a:tr h="839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200" kern="1200" baseline="0" dirty="0" smtClean="0"/>
                        <a:t>Brisanje s lista kandidata koji nisu zadovoljili preduvjete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10.7.2017.</a:t>
                      </a:r>
                      <a:endParaRPr lang="hr-HR" sz="2200" dirty="0"/>
                    </a:p>
                  </a:txBody>
                  <a:tcPr/>
                </a:tc>
              </a:tr>
              <a:tr h="836270">
                <a:tc>
                  <a:txBody>
                    <a:bodyPr/>
                    <a:lstStyle/>
                    <a:p>
                      <a:r>
                        <a:rPr kumimoji="0" lang="hr-HR" sz="2200" kern="1200" baseline="0" dirty="0" smtClean="0"/>
                        <a:t>Zaključavanje odabira obrazovnih programa </a:t>
                      </a:r>
                    </a:p>
                    <a:p>
                      <a:r>
                        <a:rPr kumimoji="0" lang="hr-HR" sz="2200" kern="1200" baseline="0" dirty="0" smtClean="0"/>
                        <a:t>Početak ispisa prijavnica  	</a:t>
                      </a:r>
                      <a:endParaRPr kumimoji="0" lang="hr-HR" sz="2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10.7.2017.</a:t>
                      </a:r>
                      <a:endParaRPr lang="hr-HR" sz="2200" dirty="0"/>
                    </a:p>
                  </a:txBody>
                  <a:tcPr/>
                </a:tc>
              </a:tr>
              <a:tr h="2256192">
                <a:tc>
                  <a:txBody>
                    <a:bodyPr/>
                    <a:lstStyle/>
                    <a:p>
                      <a:r>
                        <a:rPr kumimoji="0" lang="hr-HR" sz="2200" kern="1200" baseline="0" dirty="0" smtClean="0"/>
                        <a:t>Krajnji rok za zaprimanje potpisanih prijavnica (učenici donose razrednicima, a ostali kandidati šalju prijavnice Središnjem prijavnom uredu) </a:t>
                      </a:r>
                    </a:p>
                    <a:p>
                      <a:r>
                        <a:rPr kumimoji="0" lang="hr-HR" sz="2200" kern="1200" baseline="0" dirty="0" smtClean="0"/>
                        <a:t>Brisanje s lista kandidata koji nisu zadovoljili preduvjete ili dostavili prijavnice </a:t>
                      </a:r>
                      <a:endParaRPr kumimoji="0" lang="hr-HR" sz="2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12.7.2017.</a:t>
                      </a:r>
                      <a:endParaRPr lang="hr-HR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4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239000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UPISNI ROKOVI - ljetni</a:t>
            </a:r>
            <a:endParaRPr lang="hr-HR" sz="36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397812"/>
              </p:ext>
            </p:extLst>
          </p:nvPr>
        </p:nvGraphicFramePr>
        <p:xfrm>
          <a:off x="0" y="1194171"/>
          <a:ext cx="9144000" cy="56638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38112"/>
                <a:gridCol w="2305888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832617">
                <a:tc>
                  <a:txBody>
                    <a:bodyPr/>
                    <a:lstStyle/>
                    <a:p>
                      <a:r>
                        <a:rPr kumimoji="0" lang="hr-HR" sz="2100" kern="1200" baseline="0" dirty="0" smtClean="0"/>
                        <a:t> Objava konačnih ljestvica poretka </a:t>
                      </a:r>
                      <a:endParaRPr kumimoji="0" lang="hr-HR" sz="21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100" kern="1200" baseline="0" dirty="0" smtClean="0"/>
                        <a:t>13.7.2017.  </a:t>
                      </a:r>
                      <a:endParaRPr lang="hr-HR" sz="2100" b="1" dirty="0"/>
                    </a:p>
                  </a:txBody>
                  <a:tcPr/>
                </a:tc>
              </a:tr>
              <a:tr h="3391555">
                <a:tc>
                  <a:txBody>
                    <a:bodyPr/>
                    <a:lstStyle/>
                    <a:p>
                      <a:r>
                        <a:rPr kumimoji="0" lang="vi-VN" sz="2100" kern="1200" baseline="0" dirty="0" smtClean="0"/>
                        <a:t>Dostava dokumenata koji su uvjet za upis u određeni program obrazovanja (potvrde školske medicine, liječnička svjedodžba medicine rada, ugovor o naukovanju učenika i ostali dokumenti kojima su ostvarena dodatna prava za upis) srednje škole </a:t>
                      </a:r>
                    </a:p>
                    <a:p>
                      <a:endParaRPr kumimoji="0" lang="hr-HR" sz="2100" u="sng" kern="1200" baseline="0" dirty="0" smtClean="0"/>
                    </a:p>
                    <a:p>
                      <a:r>
                        <a:rPr kumimoji="0" lang="hr-HR" sz="2100" u="sng" kern="1200" baseline="0" dirty="0" smtClean="0"/>
                        <a:t>Dostava potpisanog obrasca o upisu u I. razred srednje škole (upisnice) u srednju školu u koju se učenik </a:t>
                      </a:r>
                      <a:r>
                        <a:rPr kumimoji="0" lang="hr-HR" sz="2100" u="sng" kern="1200" baseline="0" dirty="0" smtClean="0"/>
                        <a:t>upisao</a:t>
                      </a:r>
                      <a:endParaRPr kumimoji="0" lang="hr-HR" sz="2100" kern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100" kern="1200" baseline="0" dirty="0" smtClean="0"/>
                        <a:t>13.-19. 7. 2017. </a:t>
                      </a:r>
                      <a:endParaRPr lang="hr-HR" sz="2100" dirty="0" smtClean="0"/>
                    </a:p>
                    <a:p>
                      <a:pPr algn="ctr"/>
                      <a:r>
                        <a:rPr lang="hr-HR" sz="2100" dirty="0" smtClean="0"/>
                        <a:t> </a:t>
                      </a:r>
                      <a:endParaRPr lang="hr-HR" sz="2100" dirty="0"/>
                    </a:p>
                  </a:txBody>
                  <a:tcPr/>
                </a:tc>
              </a:tr>
              <a:tr h="935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100" dirty="0" smtClean="0"/>
                        <a:t>Objava slobodnih mjesta</a:t>
                      </a:r>
                      <a:r>
                        <a:rPr lang="hr-HR" sz="2100" baseline="0" dirty="0" smtClean="0"/>
                        <a:t> za jesenski rok</a:t>
                      </a:r>
                      <a:endParaRPr lang="hr-HR" sz="2100" dirty="0" smtClean="0"/>
                    </a:p>
                    <a:p>
                      <a:endParaRPr lang="hr-H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100" dirty="0" smtClean="0"/>
                        <a:t>21.7.2017.</a:t>
                      </a:r>
                      <a:endParaRPr lang="hr-HR" sz="2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UPISNI ROKOVI - jesenski</a:t>
            </a:r>
            <a:endParaRPr lang="hr-HR" sz="2800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097472"/>
              </p:ext>
            </p:extLst>
          </p:nvPr>
        </p:nvGraphicFramePr>
        <p:xfrm>
          <a:off x="0" y="1000106"/>
          <a:ext cx="9144000" cy="58578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78307"/>
                <a:gridCol w="2165693"/>
              </a:tblGrid>
              <a:tr h="49224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49224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Početak prijava u sustav i prijava obrazovnih programa</a:t>
                      </a:r>
                      <a:endParaRPr lang="hr-HR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21.8.2017.</a:t>
                      </a:r>
                      <a:endParaRPr lang="hr-HR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1547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baseline="0" dirty="0" smtClean="0"/>
                        <a:t>Dostava dokumentacije redovitih učenika (stručno mišljenje školskog liječnika, stručno mišljenje HZZ-a i ostali dokumenti kojima se ostvaruju dodatna prava za upis i </a:t>
                      </a:r>
                      <a:r>
                        <a:rPr kumimoji="0" lang="hr-HR" sz="2000" kern="1200" baseline="0" dirty="0" err="1" smtClean="0"/>
                        <a:t>sl</a:t>
                      </a:r>
                      <a:r>
                        <a:rPr kumimoji="0" lang="hr-HR" sz="2000" kern="1200" baseline="0" dirty="0" smtClean="0"/>
                        <a:t>.) 	</a:t>
                      </a:r>
                      <a:endParaRPr kumimoji="0" lang="hr-HR" sz="2000" kern="1200" baseline="0" dirty="0" smtClean="0">
                        <a:solidFill>
                          <a:schemeClr val="dk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21.8.2017.</a:t>
                      </a:r>
                      <a:endParaRPr lang="hr-HR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849637">
                <a:tc>
                  <a:txBody>
                    <a:bodyPr/>
                    <a:lstStyle/>
                    <a:p>
                      <a:r>
                        <a:rPr kumimoji="0" lang="hr-HR" sz="2000" kern="1200" baseline="0" dirty="0" smtClean="0"/>
                        <a:t>Završetak prijave obrazovnih programa koji zahtijevaju dodatne provjere </a:t>
                      </a:r>
                      <a:endParaRPr lang="hr-HR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22.8.2017.</a:t>
                      </a:r>
                      <a:endParaRPr lang="hr-HR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585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000" kern="1200" baseline="0" dirty="0" smtClean="0"/>
                        <a:t>Provođenje dodatnih ispita i provjera te unos rezultata	</a:t>
                      </a:r>
                      <a:endParaRPr kumimoji="0" lang="vi-VN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23.8.-24.8.2017.</a:t>
                      </a:r>
                      <a:endParaRPr lang="hr-HR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1890969">
                <a:tc>
                  <a:txBody>
                    <a:bodyPr/>
                    <a:lstStyle/>
                    <a:p>
                      <a:r>
                        <a:rPr kumimoji="0" lang="hr-HR" sz="2000" kern="1200" baseline="0" dirty="0" smtClean="0"/>
                        <a:t>Završetak prigovora na osobne podatke, ocjene, natjecanja, rezultate dodatnih provjera i podatke na temelju kojih se ostvaruju dodatna prava za upis </a:t>
                      </a:r>
                    </a:p>
                    <a:p>
                      <a:r>
                        <a:rPr kumimoji="0" lang="hr-HR" sz="2000" kern="1200" baseline="0" dirty="0" smtClean="0"/>
                        <a:t>Završetak unosa rezultata s popravnih ispita </a:t>
                      </a:r>
                    </a:p>
                    <a:p>
                      <a:r>
                        <a:rPr kumimoji="0" lang="hr-HR" sz="2000" kern="1200" baseline="0" dirty="0" smtClean="0"/>
                        <a:t>Brisanje s lista kandidata koji nisu zadovoljili preduvjete </a:t>
                      </a:r>
                      <a:endParaRPr kumimoji="0" lang="hr-HR" sz="2000" kern="1200" baseline="0" dirty="0" smtClean="0">
                        <a:solidFill>
                          <a:schemeClr val="dk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25.8.2017.</a:t>
                      </a:r>
                      <a:endParaRPr lang="hr-HR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7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57148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UPISNI ROKOVI - jesenski</a:t>
            </a:r>
            <a:endParaRPr lang="hr-HR" sz="2800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133482"/>
              </p:ext>
            </p:extLst>
          </p:nvPr>
        </p:nvGraphicFramePr>
        <p:xfrm>
          <a:off x="12737" y="1268759"/>
          <a:ext cx="9144000" cy="55892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0059"/>
                <a:gridCol w="2623941"/>
              </a:tblGrid>
              <a:tr h="42520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788795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/>
                        <a:t>Završetak prijava obrazovnih programa </a:t>
                      </a:r>
                    </a:p>
                    <a:p>
                      <a:r>
                        <a:rPr kumimoji="0" lang="hr-HR" sz="1800" kern="1200" baseline="0" dirty="0" smtClean="0"/>
                        <a:t>Početak ispisa prijavnica 	</a:t>
                      </a:r>
                      <a:endParaRPr kumimoji="0" lang="hr-H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28.8.2017.</a:t>
                      </a:r>
                      <a:endParaRPr lang="hr-HR" dirty="0"/>
                    </a:p>
                  </a:txBody>
                  <a:tcPr/>
                </a:tc>
              </a:tr>
              <a:tr h="1725265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/>
                        <a:t>Krajnji rok za zaprimanje potpisanih prijavnica (učenici donose razrednicima</a:t>
                      </a:r>
                      <a:r>
                        <a:rPr kumimoji="0" lang="hr-HR" sz="1600" kern="1200" baseline="0" dirty="0" smtClean="0"/>
                        <a:t>, a ostali kandidati šalju Središnjem prijavnom uredu) </a:t>
                      </a:r>
                    </a:p>
                    <a:p>
                      <a:r>
                        <a:rPr kumimoji="0" lang="hr-HR" sz="1800" kern="1200" baseline="0" dirty="0" smtClean="0"/>
                        <a:t>Brisanje s lista kandidata koji nisu zadovoljili preduvjete ili dostavili prijavnice </a:t>
                      </a:r>
                    </a:p>
                    <a:p>
                      <a:r>
                        <a:rPr kumimoji="0" lang="hr-HR" sz="1800" kern="1200" baseline="0" dirty="0" smtClean="0"/>
                        <a:t>	 	</a:t>
                      </a:r>
                      <a:endParaRPr kumimoji="0" lang="hr-H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30.8.2017.</a:t>
                      </a:r>
                      <a:endParaRPr lang="hr-HR" dirty="0"/>
                    </a:p>
                  </a:txBody>
                  <a:tcPr/>
                </a:tc>
              </a:tr>
              <a:tr h="488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baseline="0" dirty="0" smtClean="0"/>
                        <a:t>Objava konačnih ljestvica poretka 	</a:t>
                      </a:r>
                      <a:endParaRPr kumimoji="0" lang="hr-HR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31.8.2017.</a:t>
                      </a:r>
                      <a:endParaRPr lang="hr-HR" sz="2000" b="1" dirty="0"/>
                    </a:p>
                  </a:txBody>
                  <a:tcPr/>
                </a:tc>
              </a:tr>
              <a:tr h="2161670">
                <a:tc>
                  <a:txBody>
                    <a:bodyPr/>
                    <a:lstStyle/>
                    <a:p>
                      <a:r>
                        <a:rPr kumimoji="0" lang="vi-VN" sz="1800" kern="1200" baseline="0" dirty="0" smtClean="0"/>
                        <a:t>Dostava dokumenata koji su uvjet za upis u određeni program obrazovanja (</a:t>
                      </a:r>
                      <a:r>
                        <a:rPr kumimoji="0" lang="vi-VN" sz="1600" kern="1200" baseline="0" dirty="0" smtClean="0"/>
                        <a:t>potvrda liječnika školske medicine, liječnička svjedodžba medicine rada, ugovor o naukovanju i ostali dokumenti kojima su ostvarena dodatna prava za upis</a:t>
                      </a:r>
                      <a:r>
                        <a:rPr kumimoji="0" lang="vi-VN" sz="1800" kern="1200" baseline="0" dirty="0" smtClean="0"/>
                        <a:t>) srednje škole; </a:t>
                      </a:r>
                    </a:p>
                    <a:p>
                      <a:r>
                        <a:rPr kumimoji="0" lang="hr-HR" sz="1800" kern="1200" baseline="0" dirty="0" smtClean="0"/>
                        <a:t>Dostava potpisanog obrasca o upisu u I. razred srednje škole (upisnice) u srednju školu u koju se učenik upisao 	 	</a:t>
                      </a:r>
                      <a:endParaRPr kumimoji="0" lang="hr-HR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1.9.2017.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1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43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05678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300" dirty="0" smtClean="0"/>
              <a:t/>
            </a:r>
            <a:br>
              <a:rPr lang="hr-HR" sz="3300" dirty="0" smtClean="0"/>
            </a:br>
            <a:r>
              <a:rPr lang="hr-HR" sz="3300" dirty="0" smtClean="0"/>
              <a:t/>
            </a:r>
            <a:br>
              <a:rPr lang="hr-HR" sz="3300" dirty="0" smtClean="0"/>
            </a:br>
            <a:r>
              <a:rPr lang="hr-HR" sz="3300" dirty="0" smtClean="0"/>
              <a:t/>
            </a:r>
            <a:br>
              <a:rPr lang="hr-HR" sz="3300" dirty="0" smtClean="0"/>
            </a:br>
            <a:r>
              <a:rPr lang="hr-HR" sz="3300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386888"/>
              </p:ext>
            </p:extLst>
          </p:nvPr>
        </p:nvGraphicFramePr>
        <p:xfrm>
          <a:off x="30670" y="1272353"/>
          <a:ext cx="9113329" cy="55856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83475"/>
                <a:gridCol w="2829854"/>
              </a:tblGrid>
              <a:tr h="60109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postupka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b="1" dirty="0"/>
                    </a:p>
                  </a:txBody>
                  <a:tcPr/>
                </a:tc>
              </a:tr>
              <a:tr h="1192879">
                <a:tc>
                  <a:txBody>
                    <a:bodyPr/>
                    <a:lstStyle/>
                    <a:p>
                      <a:r>
                        <a:rPr lang="hr-HR" dirty="0" smtClean="0"/>
                        <a:t>Kandidati s teškoćama u razvoju prijavljuju se u 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u="sng" baseline="0" dirty="0" smtClean="0"/>
                        <a:t>uredima državne uprave u županiji  </a:t>
                      </a:r>
                      <a:r>
                        <a:rPr lang="hr-HR" baseline="0" dirty="0" smtClean="0"/>
                        <a:t>te iskazuju svoj odabir s liste prioriteta redom kako bi željeli upisati obrazovne programe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25.5.</a:t>
                      </a:r>
                      <a:r>
                        <a:rPr lang="hr-HR" baseline="0" dirty="0" smtClean="0"/>
                        <a:t> – 9.6.2017.</a:t>
                      </a:r>
                      <a:endParaRPr lang="hr-HR" dirty="0"/>
                    </a:p>
                  </a:txBody>
                  <a:tcPr anchor="ctr"/>
                </a:tc>
              </a:tr>
              <a:tr h="763299">
                <a:tc>
                  <a:txBody>
                    <a:bodyPr/>
                    <a:lstStyle/>
                    <a:p>
                      <a:r>
                        <a:rPr lang="hr-HR" dirty="0" smtClean="0"/>
                        <a:t>Upisna povjerenstva ureda države uprave unose navedene odabire u sustav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NISpuSŠ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25.5. – 16.6.2017.</a:t>
                      </a:r>
                      <a:endParaRPr lang="hr-HR" dirty="0"/>
                    </a:p>
                  </a:txBody>
                  <a:tcPr anchor="ctr"/>
                </a:tc>
              </a:tr>
              <a:tr h="763299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 dodatnih provjera za učenike s teškoćama u razvoju i unos rezultata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19. – 20.6.2017.</a:t>
                      </a:r>
                      <a:endParaRPr lang="hr-HR" dirty="0"/>
                    </a:p>
                  </a:txBody>
                  <a:tcPr anchor="ctr"/>
                </a:tc>
              </a:tr>
              <a:tr h="738482">
                <a:tc>
                  <a:txBody>
                    <a:bodyPr/>
                    <a:lstStyle/>
                    <a:p>
                      <a:r>
                        <a:rPr lang="hr-HR" dirty="0" smtClean="0"/>
                        <a:t>Zatvaranje mogućnosti unosa odabira kandidata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16.6.2017.</a:t>
                      </a:r>
                      <a:endParaRPr lang="hr-HR" dirty="0"/>
                    </a:p>
                  </a:txBody>
                  <a:tcPr anchor="ctr"/>
                </a:tc>
              </a:tr>
              <a:tr h="763299">
                <a:tc>
                  <a:txBody>
                    <a:bodyPr/>
                    <a:lstStyle/>
                    <a:p>
                      <a:r>
                        <a:rPr lang="hr-HR" dirty="0" smtClean="0"/>
                        <a:t>Rangiranje kandidata s teškoćama u razvoju sukladno listama prioriteta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21.6.2017.</a:t>
                      </a:r>
                      <a:endParaRPr lang="hr-HR" dirty="0"/>
                    </a:p>
                  </a:txBody>
                  <a:tcPr anchor="ctr"/>
                </a:tc>
              </a:tr>
              <a:tr h="763299">
                <a:tc>
                  <a:txBody>
                    <a:bodyPr/>
                    <a:lstStyle/>
                    <a:p>
                      <a:r>
                        <a:rPr lang="hr-HR" dirty="0" smtClean="0"/>
                        <a:t>Smanjenje upisnih kvota razrednih odjela pojedinih</a:t>
                      </a:r>
                      <a:r>
                        <a:rPr lang="hr-HR" baseline="0" dirty="0" smtClean="0"/>
                        <a:t> obrazovnih programa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23.6.2017.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554886" y="44135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latin typeface="Berlin Sans FB" panose="020E0602020502020306" pitchFamily="34" charset="0"/>
              </a:rPr>
              <a:t>PRIJAVA KANDIDATA S TEŠKOĆAMA U RAZVOJU</a:t>
            </a:r>
          </a:p>
          <a:p>
            <a:pPr algn="ctr"/>
            <a:r>
              <a:rPr lang="hr-HR" sz="2400" b="1" dirty="0" smtClean="0">
                <a:latin typeface="Berlin Sans FB" panose="020E0602020502020306" pitchFamily="34" charset="0"/>
              </a:rPr>
              <a:t>LJETNI ROK</a:t>
            </a:r>
            <a:endParaRPr lang="hr-HR" sz="24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1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239000" cy="504056"/>
          </a:xfrm>
        </p:spPr>
        <p:txBody>
          <a:bodyPr>
            <a:noAutofit/>
          </a:bodyPr>
          <a:lstStyle/>
          <a:p>
            <a:pPr algn="ctr"/>
            <a:r>
              <a:rPr lang="hr-HR" sz="2800" b="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JESENSKI ROK</a:t>
            </a:r>
            <a:endParaRPr lang="hr-HR" sz="2800" b="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063484"/>
              </p:ext>
            </p:extLst>
          </p:nvPr>
        </p:nvGraphicFramePr>
        <p:xfrm>
          <a:off x="0" y="1124744"/>
          <a:ext cx="9144000" cy="56746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65911"/>
                <a:gridCol w="2778089"/>
              </a:tblGrid>
              <a:tr h="77189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postupka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b="1" dirty="0"/>
                    </a:p>
                  </a:txBody>
                  <a:tcPr/>
                </a:tc>
              </a:tr>
              <a:tr h="1474911">
                <a:tc>
                  <a:txBody>
                    <a:bodyPr/>
                    <a:lstStyle/>
                    <a:p>
                      <a:r>
                        <a:rPr lang="hr-HR" dirty="0" smtClean="0"/>
                        <a:t>Kandidati s teškoćama u razvoju prijavljuju se u </a:t>
                      </a:r>
                      <a:r>
                        <a:rPr lang="hr-HR" baseline="0" dirty="0" smtClean="0"/>
                        <a:t> uredima državne uprave u županiji te iskazuju svoj odabir s liste prioriteta redom kako bi željeli upisati obrazovne programe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16.</a:t>
                      </a:r>
                      <a:r>
                        <a:rPr lang="hr-HR" baseline="0" dirty="0" smtClean="0"/>
                        <a:t> – 17.8.2017.</a:t>
                      </a:r>
                      <a:endParaRPr lang="hr-HR" dirty="0"/>
                    </a:p>
                  </a:txBody>
                  <a:tcPr anchor="ctr"/>
                </a:tc>
              </a:tr>
              <a:tr h="921550">
                <a:tc>
                  <a:txBody>
                    <a:bodyPr/>
                    <a:lstStyle/>
                    <a:p>
                      <a:r>
                        <a:rPr lang="hr-HR" dirty="0" smtClean="0"/>
                        <a:t>Upisna povjerenstva ureda države uprave unose navedene odabire u sustav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NISpuSŠ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16. i 17.8.2017.</a:t>
                      </a:r>
                      <a:endParaRPr lang="hr-HR" dirty="0"/>
                    </a:p>
                  </a:txBody>
                  <a:tcPr anchor="ctr"/>
                </a:tc>
              </a:tr>
              <a:tr h="748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Zatvaranje mogućnosti unosa odabira kandidata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17.8.2017.</a:t>
                      </a:r>
                    </a:p>
                  </a:txBody>
                  <a:tcPr anchor="ctr"/>
                </a:tc>
              </a:tr>
              <a:tr h="77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Provođenje dodatnih provjera za učenike s teškoćama u razvoju i unos rezultata u sustav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18.8.2017.</a:t>
                      </a:r>
                    </a:p>
                    <a:p>
                      <a:pPr algn="ctr"/>
                      <a:endParaRPr lang="hr-HR" dirty="0"/>
                    </a:p>
                  </a:txBody>
                  <a:tcPr anchor="ctr"/>
                </a:tc>
              </a:tr>
              <a:tr h="980194">
                <a:tc>
                  <a:txBody>
                    <a:bodyPr/>
                    <a:lstStyle/>
                    <a:p>
                      <a:r>
                        <a:rPr lang="hr-HR" dirty="0" smtClean="0"/>
                        <a:t>Rangiranje kandidata s teškoćama u razvoju sukladno listama prioriteta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21.8.2017.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61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POPIS PREDMETA POSEBNO VAŽNIH ZA UPIS</a:t>
            </a:r>
            <a:endParaRPr lang="hr-HR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3648" y="1340768"/>
            <a:ext cx="7929618" cy="5241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err="1" smtClean="0"/>
              <a:t>Elektrotehn</a:t>
            </a:r>
            <a:r>
              <a:rPr lang="hr-HR" sz="2400" dirty="0" smtClean="0"/>
              <a:t>.  i računarstvo:  Fizika  i Tehnička kultura </a:t>
            </a:r>
          </a:p>
          <a:p>
            <a:pPr>
              <a:buNone/>
            </a:pPr>
            <a:r>
              <a:rPr lang="hr-HR" sz="2400" dirty="0" smtClean="0"/>
              <a:t>Graditeljstvo i geodezija:     Fizika i  Tehnička kultura</a:t>
            </a:r>
          </a:p>
          <a:p>
            <a:pPr>
              <a:buNone/>
            </a:pPr>
            <a:r>
              <a:rPr lang="hr-HR" sz="2400" dirty="0" smtClean="0"/>
              <a:t>Gimnazija; O,K,J:                 Povijest i Geografija</a:t>
            </a:r>
          </a:p>
          <a:p>
            <a:pPr>
              <a:buNone/>
            </a:pPr>
            <a:r>
              <a:rPr lang="hr-HR" sz="2400" dirty="0" smtClean="0"/>
              <a:t>        </a:t>
            </a:r>
            <a:r>
              <a:rPr lang="hr-HR" sz="2400" dirty="0" err="1" smtClean="0"/>
              <a:t>prirodoslov</a:t>
            </a:r>
            <a:r>
              <a:rPr lang="hr-HR" sz="2400" dirty="0" smtClean="0"/>
              <a:t>.-</a:t>
            </a:r>
            <a:r>
              <a:rPr lang="hr-HR" sz="2400" dirty="0" err="1" smtClean="0"/>
              <a:t>matem.</a:t>
            </a:r>
            <a:r>
              <a:rPr lang="hr-HR" sz="2400" dirty="0" smtClean="0"/>
              <a:t> :   Kemija i Fizika	</a:t>
            </a:r>
          </a:p>
          <a:p>
            <a:pPr>
              <a:buNone/>
            </a:pPr>
            <a:r>
              <a:rPr lang="hr-HR" sz="2400" dirty="0" smtClean="0"/>
              <a:t>	        prirodoslovna:           Biologija i Kemija</a:t>
            </a:r>
          </a:p>
          <a:p>
            <a:pPr>
              <a:buNone/>
            </a:pPr>
            <a:r>
              <a:rPr lang="hr-HR" sz="2400" dirty="0" err="1" smtClean="0"/>
              <a:t>Agroturistički</a:t>
            </a:r>
            <a:r>
              <a:rPr lang="hr-HR" sz="2400" dirty="0" smtClean="0"/>
              <a:t> tehničar :	 Biologija i Geografija</a:t>
            </a:r>
          </a:p>
          <a:p>
            <a:pPr>
              <a:buNone/>
            </a:pPr>
            <a:r>
              <a:rPr lang="hr-HR" sz="2400" dirty="0" smtClean="0"/>
              <a:t>Poljoprivredna (ostalo):      Biologija i Kemija  </a:t>
            </a:r>
          </a:p>
          <a:p>
            <a:pPr>
              <a:buNone/>
            </a:pPr>
            <a:r>
              <a:rPr lang="hr-HR" sz="2400" dirty="0" smtClean="0"/>
              <a:t>Odjevni tehničar:                Kemija i Tehnička k. </a:t>
            </a:r>
          </a:p>
          <a:p>
            <a:pPr>
              <a:buNone/>
            </a:pPr>
            <a:r>
              <a:rPr lang="hr-HR" sz="2400" dirty="0" smtClean="0"/>
              <a:t>Turizam i ugostiteljstvo:      Povijest i Geografija</a:t>
            </a:r>
          </a:p>
          <a:p>
            <a:pPr>
              <a:buNone/>
            </a:pPr>
            <a:r>
              <a:rPr lang="hr-HR" sz="2400" dirty="0" smtClean="0"/>
              <a:t>Zdravstvo i </a:t>
            </a:r>
            <a:r>
              <a:rPr lang="hr-HR" sz="2400" dirty="0" err="1" smtClean="0"/>
              <a:t>socij</a:t>
            </a:r>
            <a:r>
              <a:rPr lang="hr-HR" sz="2400" dirty="0" smtClean="0"/>
              <a:t>. skrb:        Biologija i Kemija </a:t>
            </a:r>
          </a:p>
          <a:p>
            <a:pPr>
              <a:buNone/>
            </a:pPr>
            <a:r>
              <a:rPr lang="hr-HR" sz="2400" dirty="0" smtClean="0"/>
              <a:t>Ekonomija i trgovina:          Povijest i Geografija</a:t>
            </a:r>
          </a:p>
          <a:p>
            <a:pPr>
              <a:buNone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3405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Berlin Sans FB" panose="020E0602020502020306" pitchFamily="34" charset="0"/>
              </a:rPr>
              <a:t>Upis u srednje škole</a:t>
            </a:r>
            <a:endParaRPr lang="hr-HR" dirty="0"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9477" y="1414100"/>
            <a:ext cx="7560840" cy="4525963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latin typeface="Calibri" panose="020F0502020204030204" pitchFamily="34" charset="0"/>
              </a:rPr>
              <a:t>Pravilnik o elementima i kriterijima za izbor kandidata za upis u 1. razred srednje škole, NN br. 49/2015</a:t>
            </a:r>
          </a:p>
          <a:p>
            <a:r>
              <a:rPr lang="hr-HR" dirty="0" smtClean="0">
                <a:latin typeface="Calibri" panose="020F0502020204030204" pitchFamily="34" charset="0"/>
              </a:rPr>
              <a:t>Odluka o upisu učenika u  1. razred srednje škole u školskoj godini 2017./2018.</a:t>
            </a:r>
          </a:p>
          <a:p>
            <a:r>
              <a:rPr lang="hr-HR" dirty="0" smtClean="0">
                <a:latin typeface="Calibri" panose="020F0502020204030204" pitchFamily="34" charset="0"/>
              </a:rPr>
              <a:t>Publikacija “Idemo u srednju!!!”</a:t>
            </a:r>
          </a:p>
          <a:p>
            <a:r>
              <a:rPr lang="hr-HR" dirty="0" smtClean="0">
                <a:latin typeface="Calibri" panose="020F0502020204030204" pitchFamily="34" charset="0"/>
                <a:hlinkClick r:id="rId2"/>
              </a:rPr>
              <a:t>www.upisi.hr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 err="1" smtClean="0">
                <a:latin typeface="Calibri" panose="020F0502020204030204" pitchFamily="34" charset="0"/>
                <a:hlinkClick r:id="rId3"/>
              </a:rPr>
              <a:t>helpdesk</a:t>
            </a:r>
            <a:r>
              <a:rPr lang="hr-HR" dirty="0" smtClean="0">
                <a:latin typeface="Calibri" panose="020F0502020204030204" pitchFamily="34" charset="0"/>
                <a:hlinkClick r:id="rId3"/>
              </a:rPr>
              <a:t>@</a:t>
            </a:r>
            <a:r>
              <a:rPr lang="hr-HR" dirty="0" err="1" smtClean="0">
                <a:latin typeface="Calibri" panose="020F0502020204030204" pitchFamily="34" charset="0"/>
                <a:hlinkClick r:id="rId3"/>
              </a:rPr>
              <a:t>skole.hr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hlinkClick r:id="rId4"/>
              </a:rPr>
              <a:t>http://e-usmjeravanje.hzz.hr/alati-za-upravljanje-karijerom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</a:p>
          <a:p>
            <a:r>
              <a:rPr lang="hr-HR" dirty="0">
                <a:latin typeface="Calibri" panose="020F0502020204030204" pitchFamily="34" charset="0"/>
                <a:hlinkClick r:id="rId5"/>
              </a:rPr>
              <a:t>http://upisi.weebly.com</a:t>
            </a:r>
            <a:r>
              <a:rPr lang="hr-HR" dirty="0" smtClean="0">
                <a:latin typeface="Calibri" panose="020F0502020204030204" pitchFamily="34" charset="0"/>
                <a:hlinkClick r:id="rId5"/>
              </a:rPr>
              <a:t>/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hlinkClick r:id="rId6"/>
              </a:rPr>
              <a:t>https://www.ucenici.com/upisi-u-srednju-skolu-sve-o-upisima</a:t>
            </a:r>
            <a:r>
              <a:rPr lang="hr-HR" dirty="0" smtClean="0">
                <a:latin typeface="Calibri" panose="020F0502020204030204" pitchFamily="34" charset="0"/>
                <a:hlinkClick r:id="rId6"/>
              </a:rPr>
              <a:t>/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endParaRPr lang="hr-HR" dirty="0">
              <a:latin typeface="Calibri" panose="020F0502020204030204" pitchFamily="34" charset="0"/>
            </a:endParaRPr>
          </a:p>
          <a:p>
            <a:endParaRPr lang="hr-HR" dirty="0" smtClean="0"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96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197"/>
            <a:ext cx="8229600" cy="1143000"/>
          </a:xfrm>
        </p:spPr>
        <p:txBody>
          <a:bodyPr/>
          <a:lstStyle/>
          <a:p>
            <a:r>
              <a:rPr lang="hr-HR" dirty="0" smtClean="0">
                <a:latin typeface="Berlin Sans FB" panose="020E0602020502020306" pitchFamily="34" charset="0"/>
              </a:rPr>
              <a:t>PITANJA?</a:t>
            </a:r>
            <a:endParaRPr lang="hr-HR" dirty="0">
              <a:latin typeface="Berlin Sans FB" panose="020E0602020502020306" pitchFamily="34" charset="0"/>
            </a:endParaRPr>
          </a:p>
        </p:txBody>
      </p:sp>
      <p:pic>
        <p:nvPicPr>
          <p:cNvPr id="57346" name="Picture 2" descr="Slikovni rezultat za QUES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56792"/>
            <a:ext cx="3062833" cy="450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44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Slikovni rezultat za smile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3484311"/>
            <a:ext cx="2880320" cy="2419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Pravokutnik 2"/>
          <p:cNvSpPr/>
          <p:nvPr/>
        </p:nvSpPr>
        <p:spPr>
          <a:xfrm>
            <a:off x="683568" y="69269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2800" dirty="0">
                <a:latin typeface="Algerian" pitchFamily="82" charset="0"/>
              </a:rPr>
              <a:t>Dragim </a:t>
            </a:r>
            <a:r>
              <a:rPr lang="hr-HR" sz="2800" dirty="0" err="1">
                <a:latin typeface="Algerian" pitchFamily="82" charset="0"/>
              </a:rPr>
              <a:t>osmašima</a:t>
            </a:r>
            <a:r>
              <a:rPr lang="hr-HR" sz="2800" dirty="0">
                <a:latin typeface="Algerian" pitchFamily="82" charset="0"/>
              </a:rPr>
              <a:t>  sretan i uspješan nastavak školovanja  i svako dobro u životu žele njihovi učitelji i stručni suradnici, tete spremačice, </a:t>
            </a:r>
            <a:r>
              <a:rPr lang="hr-HR" sz="2800" dirty="0" err="1" smtClean="0">
                <a:latin typeface="Algerian" pitchFamily="82" charset="0"/>
              </a:rPr>
              <a:t>kuharicA</a:t>
            </a:r>
            <a:r>
              <a:rPr lang="hr-HR" sz="2800" dirty="0" smtClean="0">
                <a:latin typeface="Algerian" pitchFamily="82" charset="0"/>
              </a:rPr>
              <a:t>  </a:t>
            </a:r>
            <a:r>
              <a:rPr lang="hr-HR" sz="2800" dirty="0">
                <a:latin typeface="Algerian" pitchFamily="82" charset="0"/>
              </a:rPr>
              <a:t>i naravno,  ravnatelj škole. </a:t>
            </a:r>
          </a:p>
          <a:p>
            <a:pPr algn="ctr">
              <a:buNone/>
            </a:pPr>
            <a:r>
              <a:rPr lang="hr-HR" sz="2800" dirty="0">
                <a:latin typeface="Algerian" pitchFamily="82" charset="0"/>
              </a:rPr>
              <a:t>SRETNO!</a:t>
            </a:r>
          </a:p>
        </p:txBody>
      </p:sp>
    </p:spTree>
    <p:extLst>
      <p:ext uri="{BB962C8B-B14F-4D97-AF65-F5344CB8AC3E}">
        <p14:creationId xmlns:p14="http://schemas.microsoft.com/office/powerpoint/2010/main" val="22558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476672"/>
            <a:ext cx="3816424" cy="586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785794"/>
            <a:ext cx="34216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pPr algn="ctr"/>
            <a:r>
              <a:rPr lang="hr-HR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hr-HR" sz="2400" b="1" dirty="0" smtClean="0">
                <a:solidFill>
                  <a:srgbClr val="0070C0"/>
                </a:solidFill>
                <a:latin typeface="Arial Narrow" pitchFamily="34" charset="0"/>
              </a:rPr>
              <a:t>PRIJAVA U SUSTAV UPISI.HR </a:t>
            </a:r>
            <a:endParaRPr lang="hr-HR" sz="2400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239000" cy="71438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 </a:t>
            </a:r>
            <a:r>
              <a:rPr lang="hr-HR" sz="3200" dirty="0" smtClean="0">
                <a:latin typeface="Berlin Sans FB" panose="020E0602020502020306" pitchFamily="34" charset="0"/>
              </a:rPr>
              <a:t>ELEMENTI VREDNOVANJA</a:t>
            </a:r>
            <a:endParaRPr lang="hr-HR" sz="3200" dirty="0"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196752"/>
            <a:ext cx="8249000" cy="48148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600" dirty="0" smtClean="0"/>
              <a:t> </a:t>
            </a:r>
            <a:endParaRPr lang="hr-HR" sz="3600" dirty="0" smtClean="0">
              <a:latin typeface="Calibri" panose="020F0502020204030204" pitchFamily="34" charset="0"/>
            </a:endParaRPr>
          </a:p>
          <a:p>
            <a:r>
              <a:rPr lang="hr-HR" sz="3600" dirty="0" smtClean="0">
                <a:latin typeface="Calibri" panose="020F0502020204030204" pitchFamily="34" charset="0"/>
              </a:rPr>
              <a:t>Za upis u I. razred srednjeg obrazovanja u srednjim školama prijavljenim kandidatima vrednuju se i boduju </a:t>
            </a:r>
            <a:r>
              <a:rPr lang="hr-HR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zajednički, dodatan i poseban element. </a:t>
            </a:r>
          </a:p>
          <a:p>
            <a:pPr>
              <a:buNone/>
            </a:pP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6737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45816"/>
            <a:ext cx="7239000" cy="822944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ZAJEDNIČKI ELEMENTI VREDNOVANJA  </a:t>
            </a:r>
            <a:endParaRPr lang="hr-HR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1268278"/>
            <a:ext cx="7632847" cy="51869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3000" dirty="0" smtClean="0">
                <a:latin typeface="Calibri" panose="020F0502020204030204" pitchFamily="34" charset="0"/>
              </a:rPr>
              <a:t>1. Zajednički element za upis u sve srednjoškolske programe čine prosjeci zaključnih ocjena iz svih nastavnih predmeta na dvije decimale od 5.-8. </a:t>
            </a:r>
            <a:r>
              <a:rPr lang="hr-HR" sz="3000" dirty="0" err="1" smtClean="0">
                <a:latin typeface="Calibri" panose="020F0502020204030204" pitchFamily="34" charset="0"/>
              </a:rPr>
              <a:t>raz</a:t>
            </a:r>
            <a:r>
              <a:rPr lang="hr-HR" sz="3000" dirty="0" smtClean="0"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3000" dirty="0" smtClean="0">
                <a:latin typeface="Calibri" panose="020F0502020204030204" pitchFamily="34" charset="0"/>
              </a:rPr>
              <a:t>	 </a:t>
            </a:r>
            <a:r>
              <a:rPr lang="hr-HR" sz="3000" dirty="0" err="1" smtClean="0">
                <a:latin typeface="Calibri" panose="020F0502020204030204" pitchFamily="34" charset="0"/>
              </a:rPr>
              <a:t>max</a:t>
            </a:r>
            <a:r>
              <a:rPr lang="hr-HR" sz="3000" dirty="0" smtClean="0">
                <a:latin typeface="Calibri" panose="020F0502020204030204" pitchFamily="34" charset="0"/>
              </a:rPr>
              <a:t>. 20 bodova (4x5.00)</a:t>
            </a:r>
          </a:p>
          <a:p>
            <a:pPr>
              <a:buNone/>
            </a:pPr>
            <a:r>
              <a:rPr lang="hr-HR" sz="3000" dirty="0" smtClean="0">
                <a:latin typeface="Calibri" panose="020F0502020204030204" pitchFamily="34" charset="0"/>
              </a:rPr>
              <a:t>2. Za upis u programe za stjecanje strukovne kvalifikacije i programe obrazovanja za vezane obrte u trajanju od </a:t>
            </a:r>
            <a:r>
              <a:rPr lang="hr-HR" sz="3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tri godine</a:t>
            </a:r>
            <a:r>
              <a:rPr lang="hr-HR" sz="3000" dirty="0" smtClean="0">
                <a:latin typeface="Calibri" panose="020F0502020204030204" pitchFamily="34" charset="0"/>
              </a:rPr>
              <a:t>, uz  zajednički element iz točke 1., vrednuju se i zaključne ocjene iz </a:t>
            </a:r>
            <a:r>
              <a:rPr lang="hr-HR" sz="3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sedmog </a:t>
            </a:r>
            <a:r>
              <a:rPr lang="hr-HR" sz="3000" dirty="0" smtClean="0">
                <a:latin typeface="Calibri" panose="020F0502020204030204" pitchFamily="34" charset="0"/>
              </a:rPr>
              <a:t>i </a:t>
            </a:r>
            <a:r>
              <a:rPr lang="hr-HR" sz="3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osmog</a:t>
            </a:r>
            <a:r>
              <a:rPr lang="hr-HR" sz="3000" dirty="0" smtClean="0">
                <a:latin typeface="Calibri" panose="020F0502020204030204" pitchFamily="34" charset="0"/>
              </a:rPr>
              <a:t> </a:t>
            </a:r>
            <a:r>
              <a:rPr lang="hr-HR" sz="3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razreda</a:t>
            </a:r>
            <a:r>
              <a:rPr lang="hr-HR" sz="3000" dirty="0" smtClean="0">
                <a:latin typeface="Calibri" panose="020F0502020204030204" pitchFamily="34" charset="0"/>
              </a:rPr>
              <a:t> osnovnog obrazovanja iz nastavnih predmeta: </a:t>
            </a:r>
            <a:r>
              <a:rPr lang="hr-HR" sz="3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Hrvatski jezik, Matematika i prvi strani jezik. </a:t>
            </a:r>
          </a:p>
          <a:p>
            <a:pPr>
              <a:buNone/>
            </a:pPr>
            <a:r>
              <a:rPr lang="hr-HR" sz="3000" dirty="0" smtClean="0">
                <a:latin typeface="Calibri" panose="020F0502020204030204" pitchFamily="34" charset="0"/>
              </a:rPr>
              <a:t>		Max. 50 bodova.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9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hr-HR" sz="2800" smtClean="0">
                <a:solidFill>
                  <a:schemeClr val="tx1"/>
                </a:solidFill>
                <a:latin typeface="Berlin Sans FB" panose="020E0602020502020306" pitchFamily="34" charset="0"/>
              </a:rPr>
              <a:t> ZAJEDNIČKI ELEMENTI VREDNOVANJA </a:t>
            </a:r>
            <a:endParaRPr lang="hr-HR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032376"/>
            <a:ext cx="7560840" cy="5733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sz="2800" dirty="0" smtClean="0">
                <a:latin typeface="Calibri" panose="020F0502020204030204" pitchFamily="34" charset="0"/>
              </a:rPr>
              <a:t>    Za upis u </a:t>
            </a:r>
            <a:r>
              <a:rPr lang="hr-HR" sz="2800" dirty="0" err="1" smtClean="0">
                <a:latin typeface="Calibri" panose="020F0502020204030204" pitchFamily="34" charset="0"/>
              </a:rPr>
              <a:t>četvorogodišnje</a:t>
            </a:r>
            <a:r>
              <a:rPr lang="hr-HR" sz="2800" dirty="0" smtClean="0">
                <a:latin typeface="Calibri" panose="020F0502020204030204" pitchFamily="34" charset="0"/>
              </a:rPr>
              <a:t> programe</a:t>
            </a:r>
            <a:r>
              <a:rPr lang="vi-VN" sz="2800" dirty="0" smtClean="0">
                <a:latin typeface="Calibri" panose="020F0502020204030204" pitchFamily="34" charset="0"/>
              </a:rPr>
              <a:t>, </a:t>
            </a:r>
            <a:r>
              <a:rPr lang="hr-HR" sz="2800" dirty="0" smtClean="0">
                <a:latin typeface="Calibri" panose="020F0502020204030204" pitchFamily="34" charset="0"/>
              </a:rPr>
              <a:t>uz zajednički element iz točke 1 i točke 2,</a:t>
            </a:r>
            <a:r>
              <a:rPr lang="hr-H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vrednuju se i zaključne ocjene iz </a:t>
            </a:r>
            <a:r>
              <a:rPr lang="vi-VN" sz="28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triju nastavnih predmeta važnih za nastavak obrazovanja</a:t>
            </a:r>
            <a:r>
              <a:rPr lang="vi-VN" sz="2800" dirty="0" smtClean="0">
                <a:latin typeface="Calibri" panose="020F0502020204030204" pitchFamily="34" charset="0"/>
              </a:rPr>
              <a:t> u pojedinim obrazovnim programima od kojih su dva propisana priloženim </a:t>
            </a:r>
            <a:r>
              <a:rPr lang="vi-VN" sz="2800" i="1" dirty="0" smtClean="0">
                <a:latin typeface="Calibri" panose="020F0502020204030204" pitchFamily="34" charset="0"/>
              </a:rPr>
              <a:t>Popisom predmeta posebno važnih za upis, </a:t>
            </a:r>
            <a:r>
              <a:rPr lang="vi-VN" sz="2800" dirty="0" smtClean="0">
                <a:latin typeface="Calibri" panose="020F0502020204030204" pitchFamily="34" charset="0"/>
              </a:rPr>
              <a:t>a jedan samostalno određuje srednja škola od obveznih nastavnih predmeta koji se uče u osnovnoj školi. </a:t>
            </a:r>
            <a:r>
              <a:rPr lang="hr-HR" sz="2800" dirty="0" smtClean="0">
                <a:latin typeface="Calibri" panose="020F0502020204030204" pitchFamily="34" charset="0"/>
              </a:rPr>
              <a:t> </a:t>
            </a:r>
            <a:endParaRPr lang="vi-VN" sz="2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2800" dirty="0" smtClean="0">
                <a:latin typeface="Calibri" panose="020F0502020204030204" pitchFamily="34" charset="0"/>
              </a:rPr>
              <a:t>	Max. 80 bodova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97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9010" y="491869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DODATNI ELEMENTI VREDNOVANJA</a:t>
            </a:r>
            <a:endParaRPr lang="hr-HR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484784"/>
            <a:ext cx="7786314" cy="4968552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Calibri" panose="020F0502020204030204" pitchFamily="34" charset="0"/>
              </a:rPr>
              <a:t>Sposobnosti i darovitosti učenika, a </a:t>
            </a:r>
            <a:r>
              <a:rPr lang="it-IT" sz="2800" dirty="0" err="1" smtClean="0">
                <a:latin typeface="Calibri" panose="020F0502020204030204" pitchFamily="34" charset="0"/>
              </a:rPr>
              <a:t>dokazuju</a:t>
            </a:r>
            <a:r>
              <a:rPr lang="it-IT" sz="2800" dirty="0" smtClean="0"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se</a:t>
            </a:r>
            <a:r>
              <a:rPr lang="it-IT" sz="2800" dirty="0" smtClean="0">
                <a:latin typeface="Calibri" panose="020F0502020204030204" pitchFamily="34" charset="0"/>
              </a:rPr>
              <a:t> i </a:t>
            </a:r>
            <a:r>
              <a:rPr lang="it-IT" sz="2800" dirty="0" err="1" smtClean="0">
                <a:latin typeface="Calibri" panose="020F0502020204030204" pitchFamily="34" charset="0"/>
              </a:rPr>
              <a:t>vrednuju</a:t>
            </a:r>
            <a:r>
              <a:rPr lang="it-IT" sz="2800" dirty="0" smtClean="0">
                <a:latin typeface="Calibri" panose="020F0502020204030204" pitchFamily="34" charset="0"/>
              </a:rPr>
              <a:t>: </a:t>
            </a:r>
          </a:p>
          <a:p>
            <a:pPr lvl="1"/>
            <a:r>
              <a:rPr lang="hr-HR" dirty="0" smtClean="0">
                <a:latin typeface="Calibri" panose="020F0502020204030204" pitchFamily="34" charset="0"/>
              </a:rPr>
              <a:t>na osnovi provjere  posebnih vještina i sposobnosti (umjetničke, sportske i sl. škole); </a:t>
            </a:r>
          </a:p>
          <a:p>
            <a:pPr lvl="1"/>
            <a:r>
              <a:rPr lang="pl-PL" dirty="0" smtClean="0">
                <a:latin typeface="Calibri" panose="020F0502020204030204" pitchFamily="34" charset="0"/>
              </a:rPr>
              <a:t>na osnovi postignutih rezultata na natjecanjima u znanju; </a:t>
            </a:r>
          </a:p>
          <a:p>
            <a:pPr lvl="1"/>
            <a:r>
              <a:rPr lang="hr-HR" dirty="0" smtClean="0">
                <a:latin typeface="Calibri" panose="020F0502020204030204" pitchFamily="34" charset="0"/>
              </a:rPr>
              <a:t>na osnovi postignutih rezultata na natjecanjima školskih sportskih društava. </a:t>
            </a:r>
          </a:p>
          <a:p>
            <a:endParaRPr lang="hr-H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46197"/>
            <a:ext cx="7776864" cy="1143000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DODATNI ELEMENTI VREDNOVANJA</a:t>
            </a:r>
            <a:r>
              <a:rPr lang="hr-HR" sz="28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/>
            </a:r>
            <a:br>
              <a:rPr lang="hr-HR" sz="28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</a:br>
            <a:r>
              <a:rPr lang="hr-HR" sz="28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rezultati postignuti na natjecanjima iz</a:t>
            </a:r>
            <a:r>
              <a:rPr lang="hr-HR" sz="2800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znanja</a:t>
            </a:r>
            <a:endParaRPr lang="hr-HR" sz="2800" u="sng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589197"/>
            <a:ext cx="7920880" cy="4525963"/>
          </a:xfrm>
        </p:spPr>
        <p:txBody>
          <a:bodyPr>
            <a:normAutofit/>
          </a:bodyPr>
          <a:lstStyle/>
          <a:p>
            <a:r>
              <a:rPr lang="hr-HR" sz="3000" dirty="0" smtClean="0">
                <a:latin typeface="Calibri" panose="020F0502020204030204" pitchFamily="34" charset="0"/>
              </a:rPr>
              <a:t>Pravo na izravan upis ili dodatne bodove ostvaruju kandidati na osnovi rezultata koje su postigli na natjecanjima u: </a:t>
            </a:r>
          </a:p>
          <a:p>
            <a:pPr lvl="1"/>
            <a:r>
              <a:rPr lang="hr-HR" sz="2600" dirty="0" smtClean="0">
                <a:latin typeface="Calibri" panose="020F0502020204030204" pitchFamily="34" charset="0"/>
              </a:rPr>
              <a:t>znanju iz: Hrvatskoga jezika, Matematike, prvoga stranog jezika; </a:t>
            </a:r>
          </a:p>
          <a:p>
            <a:pPr lvl="1"/>
            <a:r>
              <a:rPr lang="hr-HR" sz="2600" dirty="0" smtClean="0">
                <a:latin typeface="Calibri" panose="020F0502020204030204" pitchFamily="34" charset="0"/>
              </a:rPr>
              <a:t>znanju iz dvaju nastavnih predmeta posebno značajnih za upis u skladu s </a:t>
            </a:r>
            <a:r>
              <a:rPr lang="hr-HR" sz="2600" i="1" dirty="0" smtClean="0">
                <a:latin typeface="Calibri" panose="020F0502020204030204" pitchFamily="34" charset="0"/>
              </a:rPr>
              <a:t>Popisom predmeta posebno važnih za upis</a:t>
            </a:r>
            <a:r>
              <a:rPr lang="hr-HR" sz="2600" dirty="0" smtClean="0">
                <a:latin typeface="Calibri" panose="020F0502020204030204" pitchFamily="34" charset="0"/>
              </a:rPr>
              <a:t>; </a:t>
            </a:r>
          </a:p>
          <a:p>
            <a:pPr lvl="1"/>
            <a:r>
              <a:rPr lang="vi-VN" sz="2600" dirty="0" smtClean="0">
                <a:latin typeface="Calibri" panose="020F0502020204030204" pitchFamily="34" charset="0"/>
                <a:cs typeface="Aharoni" pitchFamily="2" charset="-79"/>
              </a:rPr>
              <a:t>jednome natjecanju iz znanja koji samostalno određuje srednja škola </a:t>
            </a:r>
            <a:r>
              <a:rPr lang="hr-HR" sz="2600" dirty="0" smtClean="0">
                <a:latin typeface="Calibri" panose="020F0502020204030204" pitchFamily="34" charset="0"/>
                <a:cs typeface="Aharoni" pitchFamily="2" charset="-79"/>
              </a:rPr>
              <a:t> </a:t>
            </a:r>
            <a:r>
              <a:rPr lang="vi-VN" sz="2600" dirty="0" smtClean="0">
                <a:latin typeface="Calibri" panose="020F0502020204030204" pitchFamily="34" charset="0"/>
                <a:cs typeface="Aharoni" pitchFamily="2" charset="-79"/>
              </a:rPr>
              <a:t> </a:t>
            </a:r>
          </a:p>
          <a:p>
            <a:pPr marL="514350" indent="-514350">
              <a:buFont typeface="Wingdings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4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2027</Words>
  <Application>Microsoft Office PowerPoint</Application>
  <PresentationFormat>On-screen Show (4:3)</PresentationFormat>
  <Paragraphs>219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Aharoni</vt:lpstr>
      <vt:lpstr>Algerian</vt:lpstr>
      <vt:lpstr>Arial</vt:lpstr>
      <vt:lpstr>Arial Narrow</vt:lpstr>
      <vt:lpstr>Berlin Sans FB</vt:lpstr>
      <vt:lpstr>Calibri</vt:lpstr>
      <vt:lpstr>Wingdings</vt:lpstr>
      <vt:lpstr>Diseño predeterminado</vt:lpstr>
      <vt:lpstr>UPISI U SREDNJU ŠKOLU</vt:lpstr>
      <vt:lpstr>PowerPoint Presentation</vt:lpstr>
      <vt:lpstr>PowerPoint Presentation</vt:lpstr>
      <vt:lpstr>PowerPoint Presentation</vt:lpstr>
      <vt:lpstr> ELEMENTI VREDNOVANJA</vt:lpstr>
      <vt:lpstr>ZAJEDNIČKI ELEMENTI VREDNOVANJA  </vt:lpstr>
      <vt:lpstr> ZAJEDNIČKI ELEMENTI VREDNOVANJA </vt:lpstr>
      <vt:lpstr> DODATNI ELEMENTI VREDNOVANJA</vt:lpstr>
      <vt:lpstr>DODATNI ELEMENTI VREDNOVANJA  rezultati postignuti na natjecanjima iz znanja</vt:lpstr>
      <vt:lpstr>DODATNI ELEMENTI VREDNOVANJA  Državna/međunarodna natjecanja  U ZNANJU </vt:lpstr>
      <vt:lpstr>Državna/međunarodna natjecanja-sport</vt:lpstr>
      <vt:lpstr>Državna/međunarodna natjecanja - sport</vt:lpstr>
      <vt:lpstr>POSEBAN ELEMENT VREDNOVANJA </vt:lpstr>
      <vt:lpstr>POSEBAN ELEMENT VREDNOVANJA </vt:lpstr>
      <vt:lpstr>POSEBAN ELEMENT VREDNOVANJA-  UČENICI SA ZDRAVSTVENIM TEŠKOĆAMA </vt:lpstr>
      <vt:lpstr>POSEBAN ELEMENT VREDNOVANJA-  UČENICI SA ZDRAVSTVENIM TEŠKOĆAMA </vt:lpstr>
      <vt:lpstr>POSEBAN ELEMENT VREDNOVANJA-  UČENICI SA ZDRAVSTVENIM TEŠKOĆAMA </vt:lpstr>
      <vt:lpstr>POSEBAN ELEMENT VREDNOVANJA  -  UČENICI koji žive u otežanim uvjetima obrazovanja uzrokovanim nepovoljnim ekonomskim, socijalnim te odgojnim čimbenicima </vt:lpstr>
      <vt:lpstr>POSEBAN ELEMENT VREDNOVANJA  -  UČENICI koji žive u otežanim uvjetima obrazovanja</vt:lpstr>
      <vt:lpstr>POSEBAN ELEMENT VREDNOVANJA  </vt:lpstr>
      <vt:lpstr>POSEBAN ELEMENT VREDNOVANJA-  UČENICI S TEŠKOĆAMA U RAZVOJU</vt:lpstr>
      <vt:lpstr>POSEBAN ELEMENT VREDNOVANJA-  UČENICI S TEŠKOĆAMA U RAZVOJU</vt:lpstr>
      <vt:lpstr>POSEBAN ELEMENT VREDNOVANJA-  UČENICI S TEŠKOĆAMA U RAZVOJU</vt:lpstr>
      <vt:lpstr>UTVRĐIVANJE UKUPNOGA REZULTATA KANDIDATA </vt:lpstr>
      <vt:lpstr>UPISNI ROKOVI-ljetni</vt:lpstr>
      <vt:lpstr>UPISNI ROKOVI - ljetni</vt:lpstr>
      <vt:lpstr>UPISNI ROKOVI - ljetni</vt:lpstr>
      <vt:lpstr>UPISNI ROKOVI - jesenski</vt:lpstr>
      <vt:lpstr>UPISNI ROKOVI - jesenski</vt:lpstr>
      <vt:lpstr>     </vt:lpstr>
      <vt:lpstr>JESENSKI ROK</vt:lpstr>
      <vt:lpstr>POPIS PREDMETA POSEBNO VAŽNIH ZA UPIS</vt:lpstr>
      <vt:lpstr>Upis u srednje škole</vt:lpstr>
      <vt:lpstr>PITANJA?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Katarina</cp:lastModifiedBy>
  <cp:revision>48</cp:revision>
  <dcterms:created xsi:type="dcterms:W3CDTF">2009-10-07T17:55:06Z</dcterms:created>
  <dcterms:modified xsi:type="dcterms:W3CDTF">2017-05-25T18:01:53Z</dcterms:modified>
</cp:coreProperties>
</file>